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6" r:id="rId1"/>
  </p:sldMasterIdLst>
  <p:notesMasterIdLst>
    <p:notesMasterId r:id="rId42"/>
  </p:notesMasterIdLst>
  <p:sldIdLst>
    <p:sldId id="280" r:id="rId2"/>
    <p:sldId id="271" r:id="rId3"/>
    <p:sldId id="302" r:id="rId4"/>
    <p:sldId id="272" r:id="rId5"/>
    <p:sldId id="283" r:id="rId6"/>
    <p:sldId id="282" r:id="rId7"/>
    <p:sldId id="281" r:id="rId8"/>
    <p:sldId id="256" r:id="rId9"/>
    <p:sldId id="267" r:id="rId10"/>
    <p:sldId id="303" r:id="rId11"/>
    <p:sldId id="304" r:id="rId12"/>
    <p:sldId id="295" r:id="rId13"/>
    <p:sldId id="269" r:id="rId14"/>
    <p:sldId id="296" r:id="rId15"/>
    <p:sldId id="305" r:id="rId16"/>
    <p:sldId id="287" r:id="rId17"/>
    <p:sldId id="289" r:id="rId18"/>
    <p:sldId id="290" r:id="rId19"/>
    <p:sldId id="288" r:id="rId20"/>
    <p:sldId id="268" r:id="rId21"/>
    <p:sldId id="292" r:id="rId22"/>
    <p:sldId id="298" r:id="rId23"/>
    <p:sldId id="297" r:id="rId24"/>
    <p:sldId id="293" r:id="rId25"/>
    <p:sldId id="301" r:id="rId26"/>
    <p:sldId id="291" r:id="rId27"/>
    <p:sldId id="294" r:id="rId28"/>
    <p:sldId id="270" r:id="rId29"/>
    <p:sldId id="284" r:id="rId30"/>
    <p:sldId id="273" r:id="rId31"/>
    <p:sldId id="279" r:id="rId32"/>
    <p:sldId id="285" r:id="rId33"/>
    <p:sldId id="300" r:id="rId34"/>
    <p:sldId id="274" r:id="rId35"/>
    <p:sldId id="275" r:id="rId36"/>
    <p:sldId id="306" r:id="rId37"/>
    <p:sldId id="278" r:id="rId38"/>
    <p:sldId id="307" r:id="rId39"/>
    <p:sldId id="276" r:id="rId40"/>
    <p:sldId id="277"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6395" autoAdjust="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A515C6-397F-4EEF-9D10-B887A60E79A2}"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54B1B351-336C-4C59-A00D-6558BFCF6B04}">
      <dgm:prSet/>
      <dgm:spPr/>
      <dgm:t>
        <a:bodyPr/>
        <a:lstStyle/>
        <a:p>
          <a:r>
            <a:rPr lang="en-US"/>
            <a:t>14 June 21</a:t>
          </a:r>
        </a:p>
      </dgm:t>
    </dgm:pt>
    <dgm:pt modelId="{FF77C27A-F3D6-40C6-84F1-244F32203732}" type="parTrans" cxnId="{9E719683-96A4-43DE-B4B9-602DD7087BC8}">
      <dgm:prSet/>
      <dgm:spPr/>
      <dgm:t>
        <a:bodyPr/>
        <a:lstStyle/>
        <a:p>
          <a:endParaRPr lang="en-US"/>
        </a:p>
      </dgm:t>
    </dgm:pt>
    <dgm:pt modelId="{8CD18816-5EE7-41CB-BC68-EB9E9D1C4ED6}" type="sibTrans" cxnId="{9E719683-96A4-43DE-B4B9-602DD7087BC8}">
      <dgm:prSet/>
      <dgm:spPr/>
      <dgm:t>
        <a:bodyPr/>
        <a:lstStyle/>
        <a:p>
          <a:endParaRPr lang="en-US"/>
        </a:p>
      </dgm:t>
    </dgm:pt>
    <dgm:pt modelId="{BD12E9E6-C445-4CF8-8AEF-0DD07685DD5E}">
      <dgm:prSet/>
      <dgm:spPr/>
      <dgm:t>
        <a:bodyPr/>
        <a:lstStyle/>
        <a:p>
          <a:r>
            <a:rPr lang="en-US" dirty="0">
              <a:latin typeface="Arial" panose="020B0604020202020204" pitchFamily="34" charset="0"/>
              <a:cs typeface="Arial" panose="020B0604020202020204" pitchFamily="34" charset="0"/>
            </a:rPr>
            <a:t>Prioritization Request received (Burleigh County)</a:t>
          </a:r>
        </a:p>
      </dgm:t>
    </dgm:pt>
    <dgm:pt modelId="{79BDE51A-BDD7-433E-8E2E-78C3FB535372}" type="parTrans" cxnId="{86DD7B19-196A-4C32-ABC8-906FFD2E1487}">
      <dgm:prSet/>
      <dgm:spPr/>
      <dgm:t>
        <a:bodyPr/>
        <a:lstStyle/>
        <a:p>
          <a:endParaRPr lang="en-US"/>
        </a:p>
      </dgm:t>
    </dgm:pt>
    <dgm:pt modelId="{605D3EB0-9098-447F-9284-198AA4388C6E}" type="sibTrans" cxnId="{86DD7B19-196A-4C32-ABC8-906FFD2E1487}">
      <dgm:prSet/>
      <dgm:spPr/>
      <dgm:t>
        <a:bodyPr/>
        <a:lstStyle/>
        <a:p>
          <a:endParaRPr lang="en-US"/>
        </a:p>
      </dgm:t>
    </dgm:pt>
    <dgm:pt modelId="{88A33972-EE3C-45A0-821A-AD2E804CB2CC}">
      <dgm:prSet/>
      <dgm:spPr/>
      <dgm:t>
        <a:bodyPr/>
        <a:lstStyle/>
        <a:p>
          <a:r>
            <a:rPr lang="en-US"/>
            <a:t>15 June 21</a:t>
          </a:r>
        </a:p>
      </dgm:t>
    </dgm:pt>
    <dgm:pt modelId="{C3064E5A-8A67-40FE-A73C-F5AA3376333A}" type="parTrans" cxnId="{4E3101AD-2DEB-49F3-8999-2D03EAA14035}">
      <dgm:prSet/>
      <dgm:spPr/>
      <dgm:t>
        <a:bodyPr/>
        <a:lstStyle/>
        <a:p>
          <a:endParaRPr lang="en-US"/>
        </a:p>
      </dgm:t>
    </dgm:pt>
    <dgm:pt modelId="{AF133FAE-8497-41D1-A485-6009FD12821C}" type="sibTrans" cxnId="{4E3101AD-2DEB-49F3-8999-2D03EAA14035}">
      <dgm:prSet/>
      <dgm:spPr/>
      <dgm:t>
        <a:bodyPr/>
        <a:lstStyle/>
        <a:p>
          <a:endParaRPr lang="en-US"/>
        </a:p>
      </dgm:t>
    </dgm:pt>
    <dgm:pt modelId="{75D9EEBA-E90A-4C21-8FA5-60A4FDD1AE33}">
      <dgm:prSet/>
      <dgm:spPr/>
      <dgm:t>
        <a:bodyPr/>
        <a:lstStyle/>
        <a:p>
          <a:r>
            <a:rPr lang="en-US" dirty="0">
              <a:latin typeface="Arial" panose="020B0604020202020204" pitchFamily="34" charset="0"/>
              <a:cs typeface="Arial" panose="020B0604020202020204" pitchFamily="34" charset="0"/>
            </a:rPr>
            <a:t>Analysis started</a:t>
          </a:r>
        </a:p>
        <a:p>
          <a:r>
            <a:rPr lang="en-US" dirty="0">
              <a:latin typeface="Arial" panose="020B0604020202020204" pitchFamily="34" charset="0"/>
              <a:cs typeface="Arial" panose="020B0604020202020204" pitchFamily="34" charset="0"/>
            </a:rPr>
            <a:t> (30 Items; 6 Subjects)</a:t>
          </a:r>
        </a:p>
      </dgm:t>
    </dgm:pt>
    <dgm:pt modelId="{46D039A5-F251-40C9-B955-2A1DC2A6AC2B}" type="parTrans" cxnId="{7201F401-44DA-4677-AAB1-F09F0030EEE6}">
      <dgm:prSet/>
      <dgm:spPr/>
      <dgm:t>
        <a:bodyPr/>
        <a:lstStyle/>
        <a:p>
          <a:endParaRPr lang="en-US"/>
        </a:p>
      </dgm:t>
    </dgm:pt>
    <dgm:pt modelId="{6E56B158-614E-4348-8832-951460B333FA}" type="sibTrans" cxnId="{7201F401-44DA-4677-AAB1-F09F0030EEE6}">
      <dgm:prSet/>
      <dgm:spPr/>
      <dgm:t>
        <a:bodyPr/>
        <a:lstStyle/>
        <a:p>
          <a:endParaRPr lang="en-US"/>
        </a:p>
      </dgm:t>
    </dgm:pt>
    <dgm:pt modelId="{9CDFF709-2796-49FC-8D35-AC6776704B75}">
      <dgm:prSet/>
      <dgm:spPr/>
      <dgm:t>
        <a:bodyPr/>
        <a:lstStyle/>
        <a:p>
          <a:r>
            <a:rPr lang="en-US"/>
            <a:t>17 June 21</a:t>
          </a:r>
        </a:p>
      </dgm:t>
    </dgm:pt>
    <dgm:pt modelId="{FFB27BC0-2863-48A1-A266-BFE73E4A90AE}" type="parTrans" cxnId="{73AB85F9-0C83-4DDF-90FD-19DF0ACB697A}">
      <dgm:prSet/>
      <dgm:spPr/>
      <dgm:t>
        <a:bodyPr/>
        <a:lstStyle/>
        <a:p>
          <a:endParaRPr lang="en-US"/>
        </a:p>
      </dgm:t>
    </dgm:pt>
    <dgm:pt modelId="{9049F82B-5D15-457C-ACD9-972C96B6A252}" type="sibTrans" cxnId="{73AB85F9-0C83-4DDF-90FD-19DF0ACB697A}">
      <dgm:prSet/>
      <dgm:spPr/>
      <dgm:t>
        <a:bodyPr/>
        <a:lstStyle/>
        <a:p>
          <a:endParaRPr lang="en-US"/>
        </a:p>
      </dgm:t>
    </dgm:pt>
    <dgm:pt modelId="{98C07759-4295-45CC-B983-DE5162BEF5B2}">
      <dgm:prSet/>
      <dgm:spPr/>
      <dgm:t>
        <a:bodyPr/>
        <a:lstStyle/>
        <a:p>
          <a:r>
            <a:rPr lang="en-US" dirty="0">
              <a:latin typeface="Arial" panose="020B0604020202020204" pitchFamily="34" charset="0"/>
              <a:cs typeface="Arial" panose="020B0604020202020204" pitchFamily="34" charset="0"/>
            </a:rPr>
            <a:t>Calls/emails asking for results; subpoena received (court date: week of 06/21/21; Case technically reviewed</a:t>
          </a:r>
        </a:p>
      </dgm:t>
    </dgm:pt>
    <dgm:pt modelId="{764AF612-4B44-40E8-B7B4-A0833A554A99}" type="parTrans" cxnId="{9C0BB7BC-8CB8-456D-A143-3C0C2F476FB3}">
      <dgm:prSet/>
      <dgm:spPr/>
      <dgm:t>
        <a:bodyPr/>
        <a:lstStyle/>
        <a:p>
          <a:endParaRPr lang="en-US"/>
        </a:p>
      </dgm:t>
    </dgm:pt>
    <dgm:pt modelId="{CF7DE295-76AB-4156-8042-1ABEE89E4048}" type="sibTrans" cxnId="{9C0BB7BC-8CB8-456D-A143-3C0C2F476FB3}">
      <dgm:prSet/>
      <dgm:spPr/>
      <dgm:t>
        <a:bodyPr/>
        <a:lstStyle/>
        <a:p>
          <a:endParaRPr lang="en-US"/>
        </a:p>
      </dgm:t>
    </dgm:pt>
    <dgm:pt modelId="{F85670FB-649D-4856-90A8-5BD773C628BD}">
      <dgm:prSet/>
      <dgm:spPr/>
      <dgm:t>
        <a:bodyPr/>
        <a:lstStyle/>
        <a:p>
          <a:r>
            <a:rPr lang="en-US"/>
            <a:t>18 June 21</a:t>
          </a:r>
        </a:p>
      </dgm:t>
    </dgm:pt>
    <dgm:pt modelId="{CD38CA02-F3BD-4CE5-B8AB-98DFC776A969}" type="parTrans" cxnId="{8CB1E27E-353A-46D8-A9FC-6E655A2BCBCA}">
      <dgm:prSet/>
      <dgm:spPr/>
      <dgm:t>
        <a:bodyPr/>
        <a:lstStyle/>
        <a:p>
          <a:endParaRPr lang="en-US"/>
        </a:p>
      </dgm:t>
    </dgm:pt>
    <dgm:pt modelId="{346994BF-7EEC-48A1-B262-DB721AF6BD18}" type="sibTrans" cxnId="{8CB1E27E-353A-46D8-A9FC-6E655A2BCBCA}">
      <dgm:prSet/>
      <dgm:spPr/>
      <dgm:t>
        <a:bodyPr/>
        <a:lstStyle/>
        <a:p>
          <a:endParaRPr lang="en-US"/>
        </a:p>
      </dgm:t>
    </dgm:pt>
    <dgm:pt modelId="{0CC1763A-B31F-4A59-855D-780D81FED176}">
      <dgm:prSet/>
      <dgm:spPr/>
      <dgm:t>
        <a:bodyPr/>
        <a:lstStyle/>
        <a:p>
          <a:r>
            <a:rPr lang="en-US" dirty="0">
              <a:latin typeface="Arial" panose="020B0604020202020204" pitchFamily="34" charset="0"/>
              <a:cs typeface="Arial" panose="020B0604020202020204" pitchFamily="34" charset="0"/>
            </a:rPr>
            <a:t>Case released; notified that case was continued</a:t>
          </a:r>
        </a:p>
      </dgm:t>
    </dgm:pt>
    <dgm:pt modelId="{9FF67971-7E8F-4756-9C97-9CCBA9F15F2D}" type="parTrans" cxnId="{06888F65-0DFB-42D8-B3A9-974A1AEB62EC}">
      <dgm:prSet/>
      <dgm:spPr/>
      <dgm:t>
        <a:bodyPr/>
        <a:lstStyle/>
        <a:p>
          <a:endParaRPr lang="en-US"/>
        </a:p>
      </dgm:t>
    </dgm:pt>
    <dgm:pt modelId="{AE3A16E6-2A70-442F-B00D-591984EE4056}" type="sibTrans" cxnId="{06888F65-0DFB-42D8-B3A9-974A1AEB62EC}">
      <dgm:prSet/>
      <dgm:spPr/>
      <dgm:t>
        <a:bodyPr/>
        <a:lstStyle/>
        <a:p>
          <a:endParaRPr lang="en-US"/>
        </a:p>
      </dgm:t>
    </dgm:pt>
    <dgm:pt modelId="{C78B3283-C239-4DF1-8076-DED2A458626B}" type="pres">
      <dgm:prSet presAssocID="{35A515C6-397F-4EEF-9D10-B887A60E79A2}" presName="Name0" presStyleCnt="0">
        <dgm:presLayoutVars>
          <dgm:animLvl val="lvl"/>
          <dgm:resizeHandles val="exact"/>
        </dgm:presLayoutVars>
      </dgm:prSet>
      <dgm:spPr/>
    </dgm:pt>
    <dgm:pt modelId="{E8E84904-CD6C-42D0-A47C-3F17119EDD22}" type="pres">
      <dgm:prSet presAssocID="{54B1B351-336C-4C59-A00D-6558BFCF6B04}" presName="composite" presStyleCnt="0"/>
      <dgm:spPr/>
    </dgm:pt>
    <dgm:pt modelId="{76F5E0A6-92CE-4CF4-87A1-33EC2A2CCF0B}" type="pres">
      <dgm:prSet presAssocID="{54B1B351-336C-4C59-A00D-6558BFCF6B04}" presName="L" presStyleLbl="solidFgAcc1" presStyleIdx="0" presStyleCnt="4">
        <dgm:presLayoutVars>
          <dgm:chMax val="0"/>
          <dgm:chPref val="0"/>
        </dgm:presLayoutVars>
      </dgm:prSet>
      <dgm:spPr/>
    </dgm:pt>
    <dgm:pt modelId="{01FFC279-9C91-4730-9D1D-6562F9D454C1}" type="pres">
      <dgm:prSet presAssocID="{54B1B351-336C-4C59-A00D-6558BFCF6B04}" presName="parTx" presStyleLbl="alignNode1" presStyleIdx="0" presStyleCnt="4">
        <dgm:presLayoutVars>
          <dgm:chMax val="0"/>
          <dgm:chPref val="0"/>
          <dgm:bulletEnabled val="1"/>
        </dgm:presLayoutVars>
      </dgm:prSet>
      <dgm:spPr/>
    </dgm:pt>
    <dgm:pt modelId="{7AE77F78-BA7C-4BE3-953A-54C97E3B05CA}" type="pres">
      <dgm:prSet presAssocID="{54B1B351-336C-4C59-A00D-6558BFCF6B04}" presName="desTx" presStyleLbl="revTx" presStyleIdx="0" presStyleCnt="4">
        <dgm:presLayoutVars>
          <dgm:chMax val="0"/>
          <dgm:chPref val="0"/>
          <dgm:bulletEnabled val="1"/>
        </dgm:presLayoutVars>
      </dgm:prSet>
      <dgm:spPr/>
    </dgm:pt>
    <dgm:pt modelId="{78797BBE-84E7-4464-B30D-66A2143A2329}" type="pres">
      <dgm:prSet presAssocID="{54B1B351-336C-4C59-A00D-6558BFCF6B04}" presName="EmptyPlaceHolder" presStyleCnt="0"/>
      <dgm:spPr/>
    </dgm:pt>
    <dgm:pt modelId="{88510791-C53C-47FB-9854-8A4091A157F4}" type="pres">
      <dgm:prSet presAssocID="{8CD18816-5EE7-41CB-BC68-EB9E9D1C4ED6}" presName="space" presStyleCnt="0"/>
      <dgm:spPr/>
    </dgm:pt>
    <dgm:pt modelId="{F6C8DE1F-470F-4164-B2D0-86DBA289B998}" type="pres">
      <dgm:prSet presAssocID="{88A33972-EE3C-45A0-821A-AD2E804CB2CC}" presName="composite" presStyleCnt="0"/>
      <dgm:spPr/>
    </dgm:pt>
    <dgm:pt modelId="{D48CD11A-E4F7-45FA-8F93-3D650F75EA91}" type="pres">
      <dgm:prSet presAssocID="{88A33972-EE3C-45A0-821A-AD2E804CB2CC}" presName="L" presStyleLbl="solidFgAcc1" presStyleIdx="1" presStyleCnt="4">
        <dgm:presLayoutVars>
          <dgm:chMax val="0"/>
          <dgm:chPref val="0"/>
        </dgm:presLayoutVars>
      </dgm:prSet>
      <dgm:spPr/>
    </dgm:pt>
    <dgm:pt modelId="{93D63C39-E001-48AE-85B6-2BE750B95EFC}" type="pres">
      <dgm:prSet presAssocID="{88A33972-EE3C-45A0-821A-AD2E804CB2CC}" presName="parTx" presStyleLbl="alignNode1" presStyleIdx="1" presStyleCnt="4">
        <dgm:presLayoutVars>
          <dgm:chMax val="0"/>
          <dgm:chPref val="0"/>
          <dgm:bulletEnabled val="1"/>
        </dgm:presLayoutVars>
      </dgm:prSet>
      <dgm:spPr/>
    </dgm:pt>
    <dgm:pt modelId="{583C8F87-4C3F-49FC-A251-CF54B75C6D8F}" type="pres">
      <dgm:prSet presAssocID="{88A33972-EE3C-45A0-821A-AD2E804CB2CC}" presName="desTx" presStyleLbl="revTx" presStyleIdx="1" presStyleCnt="4">
        <dgm:presLayoutVars>
          <dgm:chMax val="0"/>
          <dgm:chPref val="0"/>
          <dgm:bulletEnabled val="1"/>
        </dgm:presLayoutVars>
      </dgm:prSet>
      <dgm:spPr/>
    </dgm:pt>
    <dgm:pt modelId="{B27AD499-A411-47B6-921E-783CB93C0F13}" type="pres">
      <dgm:prSet presAssocID="{88A33972-EE3C-45A0-821A-AD2E804CB2CC}" presName="EmptyPlaceHolder" presStyleCnt="0"/>
      <dgm:spPr/>
    </dgm:pt>
    <dgm:pt modelId="{710B8CF8-60F2-42FB-9145-E039E11FFA0E}" type="pres">
      <dgm:prSet presAssocID="{AF133FAE-8497-41D1-A485-6009FD12821C}" presName="space" presStyleCnt="0"/>
      <dgm:spPr/>
    </dgm:pt>
    <dgm:pt modelId="{03C3845F-3556-4A1D-825D-CB348B820657}" type="pres">
      <dgm:prSet presAssocID="{9CDFF709-2796-49FC-8D35-AC6776704B75}" presName="composite" presStyleCnt="0"/>
      <dgm:spPr/>
    </dgm:pt>
    <dgm:pt modelId="{1A264033-8A20-47AE-A3C8-6AF25B956773}" type="pres">
      <dgm:prSet presAssocID="{9CDFF709-2796-49FC-8D35-AC6776704B75}" presName="L" presStyleLbl="solidFgAcc1" presStyleIdx="2" presStyleCnt="4">
        <dgm:presLayoutVars>
          <dgm:chMax val="0"/>
          <dgm:chPref val="0"/>
        </dgm:presLayoutVars>
      </dgm:prSet>
      <dgm:spPr/>
    </dgm:pt>
    <dgm:pt modelId="{B66D1EEF-6019-4A8A-B16B-76CAA716052C}" type="pres">
      <dgm:prSet presAssocID="{9CDFF709-2796-49FC-8D35-AC6776704B75}" presName="parTx" presStyleLbl="alignNode1" presStyleIdx="2" presStyleCnt="4">
        <dgm:presLayoutVars>
          <dgm:chMax val="0"/>
          <dgm:chPref val="0"/>
          <dgm:bulletEnabled val="1"/>
        </dgm:presLayoutVars>
      </dgm:prSet>
      <dgm:spPr/>
    </dgm:pt>
    <dgm:pt modelId="{5E8A3C83-BC2D-4FF4-9CAD-88F16C76D518}" type="pres">
      <dgm:prSet presAssocID="{9CDFF709-2796-49FC-8D35-AC6776704B75}" presName="desTx" presStyleLbl="revTx" presStyleIdx="2" presStyleCnt="4">
        <dgm:presLayoutVars>
          <dgm:chMax val="0"/>
          <dgm:chPref val="0"/>
          <dgm:bulletEnabled val="1"/>
        </dgm:presLayoutVars>
      </dgm:prSet>
      <dgm:spPr/>
    </dgm:pt>
    <dgm:pt modelId="{E9F32154-1310-43C4-B905-F7C7C43938D3}" type="pres">
      <dgm:prSet presAssocID="{9CDFF709-2796-49FC-8D35-AC6776704B75}" presName="EmptyPlaceHolder" presStyleCnt="0"/>
      <dgm:spPr/>
    </dgm:pt>
    <dgm:pt modelId="{2C791E15-307E-48B7-B30E-ACB0451A7E3F}" type="pres">
      <dgm:prSet presAssocID="{9049F82B-5D15-457C-ACD9-972C96B6A252}" presName="space" presStyleCnt="0"/>
      <dgm:spPr/>
    </dgm:pt>
    <dgm:pt modelId="{ACC5F7D9-FC8D-4124-82B6-78D3F3749D4D}" type="pres">
      <dgm:prSet presAssocID="{F85670FB-649D-4856-90A8-5BD773C628BD}" presName="composite" presStyleCnt="0"/>
      <dgm:spPr/>
    </dgm:pt>
    <dgm:pt modelId="{DB65F45D-7F66-4CC7-8DD6-414ABC2E1287}" type="pres">
      <dgm:prSet presAssocID="{F85670FB-649D-4856-90A8-5BD773C628BD}" presName="L" presStyleLbl="solidFgAcc1" presStyleIdx="3" presStyleCnt="4">
        <dgm:presLayoutVars>
          <dgm:chMax val="0"/>
          <dgm:chPref val="0"/>
        </dgm:presLayoutVars>
      </dgm:prSet>
      <dgm:spPr/>
    </dgm:pt>
    <dgm:pt modelId="{D5E56CD7-A8F1-492C-B6FF-25308E45588A}" type="pres">
      <dgm:prSet presAssocID="{F85670FB-649D-4856-90A8-5BD773C628BD}" presName="parTx" presStyleLbl="alignNode1" presStyleIdx="3" presStyleCnt="4">
        <dgm:presLayoutVars>
          <dgm:chMax val="0"/>
          <dgm:chPref val="0"/>
          <dgm:bulletEnabled val="1"/>
        </dgm:presLayoutVars>
      </dgm:prSet>
      <dgm:spPr/>
    </dgm:pt>
    <dgm:pt modelId="{E854FE59-E5BC-4C8C-9E00-EE703FF761C0}" type="pres">
      <dgm:prSet presAssocID="{F85670FB-649D-4856-90A8-5BD773C628BD}" presName="desTx" presStyleLbl="revTx" presStyleIdx="3" presStyleCnt="4">
        <dgm:presLayoutVars>
          <dgm:chMax val="0"/>
          <dgm:chPref val="0"/>
          <dgm:bulletEnabled val="1"/>
        </dgm:presLayoutVars>
      </dgm:prSet>
      <dgm:spPr/>
    </dgm:pt>
    <dgm:pt modelId="{B5E6F7D3-74C7-4973-B4AF-25C6615328C6}" type="pres">
      <dgm:prSet presAssocID="{F85670FB-649D-4856-90A8-5BD773C628BD}" presName="EmptyPlaceHolder" presStyleCnt="0"/>
      <dgm:spPr/>
    </dgm:pt>
  </dgm:ptLst>
  <dgm:cxnLst>
    <dgm:cxn modelId="{7201F401-44DA-4677-AAB1-F09F0030EEE6}" srcId="{88A33972-EE3C-45A0-821A-AD2E804CB2CC}" destId="{75D9EEBA-E90A-4C21-8FA5-60A4FDD1AE33}" srcOrd="0" destOrd="0" parTransId="{46D039A5-F251-40C9-B955-2A1DC2A6AC2B}" sibTransId="{6E56B158-614E-4348-8832-951460B333FA}"/>
    <dgm:cxn modelId="{815E8803-72D8-44D5-83C7-123BE5751EB6}" type="presOf" srcId="{35A515C6-397F-4EEF-9D10-B887A60E79A2}" destId="{C78B3283-C239-4DF1-8076-DED2A458626B}" srcOrd="0" destOrd="0" presId="urn:microsoft.com/office/officeart/2016/7/layout/AccentHomeChevronProcess"/>
    <dgm:cxn modelId="{86DD7B19-196A-4C32-ABC8-906FFD2E1487}" srcId="{54B1B351-336C-4C59-A00D-6558BFCF6B04}" destId="{BD12E9E6-C445-4CF8-8AEF-0DD07685DD5E}" srcOrd="0" destOrd="0" parTransId="{79BDE51A-BDD7-433E-8E2E-78C3FB535372}" sibTransId="{605D3EB0-9098-447F-9284-198AA4388C6E}"/>
    <dgm:cxn modelId="{A1074637-BD22-4DE5-9077-7879F626C4E0}" type="presOf" srcId="{0CC1763A-B31F-4A59-855D-780D81FED176}" destId="{E854FE59-E5BC-4C8C-9E00-EE703FF761C0}" srcOrd="0" destOrd="0" presId="urn:microsoft.com/office/officeart/2016/7/layout/AccentHomeChevronProcess"/>
    <dgm:cxn modelId="{06888F65-0DFB-42D8-B3A9-974A1AEB62EC}" srcId="{F85670FB-649D-4856-90A8-5BD773C628BD}" destId="{0CC1763A-B31F-4A59-855D-780D81FED176}" srcOrd="0" destOrd="0" parTransId="{9FF67971-7E8F-4756-9C97-9CCBA9F15F2D}" sibTransId="{AE3A16E6-2A70-442F-B00D-591984EE4056}"/>
    <dgm:cxn modelId="{8CB1E27E-353A-46D8-A9FC-6E655A2BCBCA}" srcId="{35A515C6-397F-4EEF-9D10-B887A60E79A2}" destId="{F85670FB-649D-4856-90A8-5BD773C628BD}" srcOrd="3" destOrd="0" parTransId="{CD38CA02-F3BD-4CE5-B8AB-98DFC776A969}" sibTransId="{346994BF-7EEC-48A1-B262-DB721AF6BD18}"/>
    <dgm:cxn modelId="{66827881-59D0-4EA7-A452-C664B2BA0539}" type="presOf" srcId="{F85670FB-649D-4856-90A8-5BD773C628BD}" destId="{D5E56CD7-A8F1-492C-B6FF-25308E45588A}" srcOrd="0" destOrd="0" presId="urn:microsoft.com/office/officeart/2016/7/layout/AccentHomeChevronProcess"/>
    <dgm:cxn modelId="{9E719683-96A4-43DE-B4B9-602DD7087BC8}" srcId="{35A515C6-397F-4EEF-9D10-B887A60E79A2}" destId="{54B1B351-336C-4C59-A00D-6558BFCF6B04}" srcOrd="0" destOrd="0" parTransId="{FF77C27A-F3D6-40C6-84F1-244F32203732}" sibTransId="{8CD18816-5EE7-41CB-BC68-EB9E9D1C4ED6}"/>
    <dgm:cxn modelId="{CF8A819D-BFEF-4A5D-9F62-F5D8BB21688D}" type="presOf" srcId="{75D9EEBA-E90A-4C21-8FA5-60A4FDD1AE33}" destId="{583C8F87-4C3F-49FC-A251-CF54B75C6D8F}" srcOrd="0" destOrd="0" presId="urn:microsoft.com/office/officeart/2016/7/layout/AccentHomeChevronProcess"/>
    <dgm:cxn modelId="{FBC072A7-ECB0-42A1-82A4-04DE9796E89D}" type="presOf" srcId="{9CDFF709-2796-49FC-8D35-AC6776704B75}" destId="{B66D1EEF-6019-4A8A-B16B-76CAA716052C}" srcOrd="0" destOrd="0" presId="urn:microsoft.com/office/officeart/2016/7/layout/AccentHomeChevronProcess"/>
    <dgm:cxn modelId="{4E3101AD-2DEB-49F3-8999-2D03EAA14035}" srcId="{35A515C6-397F-4EEF-9D10-B887A60E79A2}" destId="{88A33972-EE3C-45A0-821A-AD2E804CB2CC}" srcOrd="1" destOrd="0" parTransId="{C3064E5A-8A67-40FE-A73C-F5AA3376333A}" sibTransId="{AF133FAE-8497-41D1-A485-6009FD12821C}"/>
    <dgm:cxn modelId="{8573E3B0-C8D7-44A1-A55D-09E1D0F874A7}" type="presOf" srcId="{88A33972-EE3C-45A0-821A-AD2E804CB2CC}" destId="{93D63C39-E001-48AE-85B6-2BE750B95EFC}" srcOrd="0" destOrd="0" presId="urn:microsoft.com/office/officeart/2016/7/layout/AccentHomeChevronProcess"/>
    <dgm:cxn modelId="{E6F00CB5-3746-41B1-A8AF-3599D7832834}" type="presOf" srcId="{BD12E9E6-C445-4CF8-8AEF-0DD07685DD5E}" destId="{7AE77F78-BA7C-4BE3-953A-54C97E3B05CA}" srcOrd="0" destOrd="0" presId="urn:microsoft.com/office/officeart/2016/7/layout/AccentHomeChevronProcess"/>
    <dgm:cxn modelId="{9C0BB7BC-8CB8-456D-A143-3C0C2F476FB3}" srcId="{9CDFF709-2796-49FC-8D35-AC6776704B75}" destId="{98C07759-4295-45CC-B983-DE5162BEF5B2}" srcOrd="0" destOrd="0" parTransId="{764AF612-4B44-40E8-B7B4-A0833A554A99}" sibTransId="{CF7DE295-76AB-4156-8042-1ABEE89E4048}"/>
    <dgm:cxn modelId="{4B9B71D7-12A4-4E90-A620-FB0FCC048BD3}" type="presOf" srcId="{54B1B351-336C-4C59-A00D-6558BFCF6B04}" destId="{01FFC279-9C91-4730-9D1D-6562F9D454C1}" srcOrd="0" destOrd="0" presId="urn:microsoft.com/office/officeart/2016/7/layout/AccentHomeChevronProcess"/>
    <dgm:cxn modelId="{344081E6-8646-4158-A183-A097AB920A67}" type="presOf" srcId="{98C07759-4295-45CC-B983-DE5162BEF5B2}" destId="{5E8A3C83-BC2D-4FF4-9CAD-88F16C76D518}" srcOrd="0" destOrd="0" presId="urn:microsoft.com/office/officeart/2016/7/layout/AccentHomeChevronProcess"/>
    <dgm:cxn modelId="{73AB85F9-0C83-4DDF-90FD-19DF0ACB697A}" srcId="{35A515C6-397F-4EEF-9D10-B887A60E79A2}" destId="{9CDFF709-2796-49FC-8D35-AC6776704B75}" srcOrd="2" destOrd="0" parTransId="{FFB27BC0-2863-48A1-A266-BFE73E4A90AE}" sibTransId="{9049F82B-5D15-457C-ACD9-972C96B6A252}"/>
    <dgm:cxn modelId="{B744A170-FA2C-4186-93E7-DA7FD1DD3D1D}" type="presParOf" srcId="{C78B3283-C239-4DF1-8076-DED2A458626B}" destId="{E8E84904-CD6C-42D0-A47C-3F17119EDD22}" srcOrd="0" destOrd="0" presId="urn:microsoft.com/office/officeart/2016/7/layout/AccentHomeChevronProcess"/>
    <dgm:cxn modelId="{E92B682D-0DD6-4112-9DB7-456BD4C74522}" type="presParOf" srcId="{E8E84904-CD6C-42D0-A47C-3F17119EDD22}" destId="{76F5E0A6-92CE-4CF4-87A1-33EC2A2CCF0B}" srcOrd="0" destOrd="0" presId="urn:microsoft.com/office/officeart/2016/7/layout/AccentHomeChevronProcess"/>
    <dgm:cxn modelId="{FA161B44-AEAF-497C-BBC4-6D90E0D25C16}" type="presParOf" srcId="{E8E84904-CD6C-42D0-A47C-3F17119EDD22}" destId="{01FFC279-9C91-4730-9D1D-6562F9D454C1}" srcOrd="1" destOrd="0" presId="urn:microsoft.com/office/officeart/2016/7/layout/AccentHomeChevronProcess"/>
    <dgm:cxn modelId="{132F537C-E913-470E-BCE3-6D1F76DD47E5}" type="presParOf" srcId="{E8E84904-CD6C-42D0-A47C-3F17119EDD22}" destId="{7AE77F78-BA7C-4BE3-953A-54C97E3B05CA}" srcOrd="2" destOrd="0" presId="urn:microsoft.com/office/officeart/2016/7/layout/AccentHomeChevronProcess"/>
    <dgm:cxn modelId="{807A969F-2505-473E-B770-A7173DE913A6}" type="presParOf" srcId="{E8E84904-CD6C-42D0-A47C-3F17119EDD22}" destId="{78797BBE-84E7-4464-B30D-66A2143A2329}" srcOrd="3" destOrd="0" presId="urn:microsoft.com/office/officeart/2016/7/layout/AccentHomeChevronProcess"/>
    <dgm:cxn modelId="{E0F3B1F8-8D3E-41A5-A85A-A96D9787A7F0}" type="presParOf" srcId="{C78B3283-C239-4DF1-8076-DED2A458626B}" destId="{88510791-C53C-47FB-9854-8A4091A157F4}" srcOrd="1" destOrd="0" presId="urn:microsoft.com/office/officeart/2016/7/layout/AccentHomeChevronProcess"/>
    <dgm:cxn modelId="{EA79AE4B-7570-4173-8906-BAC38D4CEF1D}" type="presParOf" srcId="{C78B3283-C239-4DF1-8076-DED2A458626B}" destId="{F6C8DE1F-470F-4164-B2D0-86DBA289B998}" srcOrd="2" destOrd="0" presId="urn:microsoft.com/office/officeart/2016/7/layout/AccentHomeChevronProcess"/>
    <dgm:cxn modelId="{B5C2EE68-B9ED-41F3-A44F-43BD746EDEB3}" type="presParOf" srcId="{F6C8DE1F-470F-4164-B2D0-86DBA289B998}" destId="{D48CD11A-E4F7-45FA-8F93-3D650F75EA91}" srcOrd="0" destOrd="0" presId="urn:microsoft.com/office/officeart/2016/7/layout/AccentHomeChevronProcess"/>
    <dgm:cxn modelId="{513932D3-8848-40C3-BAD7-12719E04F85F}" type="presParOf" srcId="{F6C8DE1F-470F-4164-B2D0-86DBA289B998}" destId="{93D63C39-E001-48AE-85B6-2BE750B95EFC}" srcOrd="1" destOrd="0" presId="urn:microsoft.com/office/officeart/2016/7/layout/AccentHomeChevronProcess"/>
    <dgm:cxn modelId="{70FE87B6-FBD3-4ADE-8F97-5F86EB35A0D3}" type="presParOf" srcId="{F6C8DE1F-470F-4164-B2D0-86DBA289B998}" destId="{583C8F87-4C3F-49FC-A251-CF54B75C6D8F}" srcOrd="2" destOrd="0" presId="urn:microsoft.com/office/officeart/2016/7/layout/AccentHomeChevronProcess"/>
    <dgm:cxn modelId="{49707929-6880-43C8-B869-7E585E88E850}" type="presParOf" srcId="{F6C8DE1F-470F-4164-B2D0-86DBA289B998}" destId="{B27AD499-A411-47B6-921E-783CB93C0F13}" srcOrd="3" destOrd="0" presId="urn:microsoft.com/office/officeart/2016/7/layout/AccentHomeChevronProcess"/>
    <dgm:cxn modelId="{D8BA3E03-36DA-45A9-854B-DC74632F521A}" type="presParOf" srcId="{C78B3283-C239-4DF1-8076-DED2A458626B}" destId="{710B8CF8-60F2-42FB-9145-E039E11FFA0E}" srcOrd="3" destOrd="0" presId="urn:microsoft.com/office/officeart/2016/7/layout/AccentHomeChevronProcess"/>
    <dgm:cxn modelId="{5443B1EB-1E36-4139-BE56-DB795FD4D15E}" type="presParOf" srcId="{C78B3283-C239-4DF1-8076-DED2A458626B}" destId="{03C3845F-3556-4A1D-825D-CB348B820657}" srcOrd="4" destOrd="0" presId="urn:microsoft.com/office/officeart/2016/7/layout/AccentHomeChevronProcess"/>
    <dgm:cxn modelId="{3D0D9DB0-8601-4F03-94BE-1130C79EE593}" type="presParOf" srcId="{03C3845F-3556-4A1D-825D-CB348B820657}" destId="{1A264033-8A20-47AE-A3C8-6AF25B956773}" srcOrd="0" destOrd="0" presId="urn:microsoft.com/office/officeart/2016/7/layout/AccentHomeChevronProcess"/>
    <dgm:cxn modelId="{431D0F6F-AD7A-42A7-9010-BC6854C89EED}" type="presParOf" srcId="{03C3845F-3556-4A1D-825D-CB348B820657}" destId="{B66D1EEF-6019-4A8A-B16B-76CAA716052C}" srcOrd="1" destOrd="0" presId="urn:microsoft.com/office/officeart/2016/7/layout/AccentHomeChevronProcess"/>
    <dgm:cxn modelId="{CD055C40-862A-4784-B5F6-905EC66B8EF4}" type="presParOf" srcId="{03C3845F-3556-4A1D-825D-CB348B820657}" destId="{5E8A3C83-BC2D-4FF4-9CAD-88F16C76D518}" srcOrd="2" destOrd="0" presId="urn:microsoft.com/office/officeart/2016/7/layout/AccentHomeChevronProcess"/>
    <dgm:cxn modelId="{5151BA99-252D-494A-A204-E09724F50B24}" type="presParOf" srcId="{03C3845F-3556-4A1D-825D-CB348B820657}" destId="{E9F32154-1310-43C4-B905-F7C7C43938D3}" srcOrd="3" destOrd="0" presId="urn:microsoft.com/office/officeart/2016/7/layout/AccentHomeChevronProcess"/>
    <dgm:cxn modelId="{351467E8-32B2-4D15-AD38-0F2DCE2BEE3F}" type="presParOf" srcId="{C78B3283-C239-4DF1-8076-DED2A458626B}" destId="{2C791E15-307E-48B7-B30E-ACB0451A7E3F}" srcOrd="5" destOrd="0" presId="urn:microsoft.com/office/officeart/2016/7/layout/AccentHomeChevronProcess"/>
    <dgm:cxn modelId="{F5D7BB74-5F29-4408-B69F-B485F6512E08}" type="presParOf" srcId="{C78B3283-C239-4DF1-8076-DED2A458626B}" destId="{ACC5F7D9-FC8D-4124-82B6-78D3F3749D4D}" srcOrd="6" destOrd="0" presId="urn:microsoft.com/office/officeart/2016/7/layout/AccentHomeChevronProcess"/>
    <dgm:cxn modelId="{859468C2-C0ED-40CC-A78F-FE26F84ED788}" type="presParOf" srcId="{ACC5F7D9-FC8D-4124-82B6-78D3F3749D4D}" destId="{DB65F45D-7F66-4CC7-8DD6-414ABC2E1287}" srcOrd="0" destOrd="0" presId="urn:microsoft.com/office/officeart/2016/7/layout/AccentHomeChevronProcess"/>
    <dgm:cxn modelId="{42951AF2-9936-4FF1-8839-4AD93203894B}" type="presParOf" srcId="{ACC5F7D9-FC8D-4124-82B6-78D3F3749D4D}" destId="{D5E56CD7-A8F1-492C-B6FF-25308E45588A}" srcOrd="1" destOrd="0" presId="urn:microsoft.com/office/officeart/2016/7/layout/AccentHomeChevronProcess"/>
    <dgm:cxn modelId="{3D550AB8-4461-4621-8049-296C8BC4F1CE}" type="presParOf" srcId="{ACC5F7D9-FC8D-4124-82B6-78D3F3749D4D}" destId="{E854FE59-E5BC-4C8C-9E00-EE703FF761C0}" srcOrd="2" destOrd="0" presId="urn:microsoft.com/office/officeart/2016/7/layout/AccentHomeChevronProcess"/>
    <dgm:cxn modelId="{20856D4D-E73A-469E-BB33-B26B2F0057FF}" type="presParOf" srcId="{ACC5F7D9-FC8D-4124-82B6-78D3F3749D4D}" destId="{B5E6F7D3-74C7-4973-B4AF-25C6615328C6}" srcOrd="3" destOrd="0" presId="urn:microsoft.com/office/officeart/2016/7/layout/AccentHomeChevro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04C18-6AC5-490B-8C9B-D928A2945D5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8FE1029-24ED-4EBF-93AC-5860FE16F95D}">
      <dgm:prSet/>
      <dgm:spPr/>
      <dgm:t>
        <a:bodyPr/>
        <a:lstStyle/>
        <a:p>
          <a:r>
            <a:rPr lang="en-US" dirty="0"/>
            <a:t>► </a:t>
          </a:r>
          <a:r>
            <a:rPr lang="en-US" dirty="0">
              <a:latin typeface="Arial" panose="020B0604020202020204" pitchFamily="34" charset="0"/>
              <a:cs typeface="Arial" panose="020B0604020202020204" pitchFamily="34" charset="0"/>
            </a:rPr>
            <a:t>Generic (CLD Analyst)</a:t>
          </a:r>
        </a:p>
      </dgm:t>
    </dgm:pt>
    <dgm:pt modelId="{F9E7FC0C-2162-463C-9454-EFB227F78CE8}" type="parTrans" cxnId="{0A32C401-8E2B-4D77-A31E-5ED6589988C5}">
      <dgm:prSet/>
      <dgm:spPr/>
      <dgm:t>
        <a:bodyPr/>
        <a:lstStyle/>
        <a:p>
          <a:endParaRPr lang="en-US"/>
        </a:p>
      </dgm:t>
    </dgm:pt>
    <dgm:pt modelId="{C0D0CD98-34E3-4191-B74C-096553707C3B}" type="sibTrans" cxnId="{0A32C401-8E2B-4D77-A31E-5ED6589988C5}">
      <dgm:prSet/>
      <dgm:spPr/>
      <dgm:t>
        <a:bodyPr/>
        <a:lstStyle/>
        <a:p>
          <a:endParaRPr lang="en-US"/>
        </a:p>
      </dgm:t>
    </dgm:pt>
    <dgm:pt modelId="{91B3DBCD-1F81-4F8A-B8DE-8411CB64602D}">
      <dgm:prSet custT="1"/>
      <dgm:spPr/>
      <dgm:t>
        <a:bodyPr/>
        <a:lstStyle/>
        <a:p>
          <a:r>
            <a:rPr lang="en-US" sz="4000" dirty="0"/>
            <a:t>► </a:t>
          </a:r>
          <a:r>
            <a:rPr lang="en-US" sz="2800" dirty="0">
              <a:latin typeface="Arial" panose="020B0604020202020204" pitchFamily="34" charset="0"/>
              <a:cs typeface="Arial" panose="020B0604020202020204" pitchFamily="34" charset="0"/>
            </a:rPr>
            <a:t>Block off: multiple days/week</a:t>
          </a:r>
        </a:p>
      </dgm:t>
    </dgm:pt>
    <dgm:pt modelId="{B085D42C-E5C9-42C7-A263-47B3C6990831}" type="parTrans" cxnId="{BA997CE4-211C-496D-B9B0-595830B3070A}">
      <dgm:prSet/>
      <dgm:spPr/>
      <dgm:t>
        <a:bodyPr/>
        <a:lstStyle/>
        <a:p>
          <a:endParaRPr lang="en-US"/>
        </a:p>
      </dgm:t>
    </dgm:pt>
    <dgm:pt modelId="{34625C65-36B4-4E22-B3EA-2AD40C452011}" type="sibTrans" cxnId="{BA997CE4-211C-496D-B9B0-595830B3070A}">
      <dgm:prSet/>
      <dgm:spPr/>
      <dgm:t>
        <a:bodyPr/>
        <a:lstStyle/>
        <a:p>
          <a:endParaRPr lang="en-US"/>
        </a:p>
      </dgm:t>
    </dgm:pt>
    <dgm:pt modelId="{81AE0752-B7C6-4497-9538-17F4AD6ADC20}">
      <dgm:prSet/>
      <dgm:spPr/>
      <dgm:t>
        <a:bodyPr/>
        <a:lstStyle/>
        <a:p>
          <a:r>
            <a:rPr lang="en-US" dirty="0"/>
            <a:t>► </a:t>
          </a:r>
          <a:r>
            <a:rPr lang="en-US" dirty="0">
              <a:latin typeface="Arial" panose="020B0604020202020204" pitchFamily="34" charset="0"/>
              <a:cs typeface="Arial" panose="020B0604020202020204" pitchFamily="34" charset="0"/>
            </a:rPr>
            <a:t>Evidence Technician</a:t>
          </a:r>
        </a:p>
      </dgm:t>
    </dgm:pt>
    <dgm:pt modelId="{01AAFD2D-6395-4681-8619-D4F0A96E044B}" type="parTrans" cxnId="{BD7FB864-7335-4112-9DB7-1A786366CAC9}">
      <dgm:prSet/>
      <dgm:spPr/>
      <dgm:t>
        <a:bodyPr/>
        <a:lstStyle/>
        <a:p>
          <a:endParaRPr lang="en-US"/>
        </a:p>
      </dgm:t>
    </dgm:pt>
    <dgm:pt modelId="{59B6157B-7D18-4679-BB4C-ED5BC0DF53B5}" type="sibTrans" cxnId="{BD7FB864-7335-4112-9DB7-1A786366CAC9}">
      <dgm:prSet/>
      <dgm:spPr/>
      <dgm:t>
        <a:bodyPr/>
        <a:lstStyle/>
        <a:p>
          <a:endParaRPr lang="en-US"/>
        </a:p>
      </dgm:t>
    </dgm:pt>
    <dgm:pt modelId="{7839F721-3CEC-4D2D-AD68-FB336A77C0F1}" type="pres">
      <dgm:prSet presAssocID="{9EC04C18-6AC5-490B-8C9B-D928A2945D5E}" presName="linear" presStyleCnt="0">
        <dgm:presLayoutVars>
          <dgm:animLvl val="lvl"/>
          <dgm:resizeHandles val="exact"/>
        </dgm:presLayoutVars>
      </dgm:prSet>
      <dgm:spPr/>
    </dgm:pt>
    <dgm:pt modelId="{846EB8BF-EAE4-4239-AAFB-191303B80397}" type="pres">
      <dgm:prSet presAssocID="{58FE1029-24ED-4EBF-93AC-5860FE16F95D}" presName="parentText" presStyleLbl="node1" presStyleIdx="0" presStyleCnt="3">
        <dgm:presLayoutVars>
          <dgm:chMax val="0"/>
          <dgm:bulletEnabled val="1"/>
        </dgm:presLayoutVars>
      </dgm:prSet>
      <dgm:spPr/>
    </dgm:pt>
    <dgm:pt modelId="{249D8BA6-867D-4601-90C3-0C6E764241A1}" type="pres">
      <dgm:prSet presAssocID="{C0D0CD98-34E3-4191-B74C-096553707C3B}" presName="spacer" presStyleCnt="0"/>
      <dgm:spPr/>
    </dgm:pt>
    <dgm:pt modelId="{806C750D-2305-4A6C-AC9C-D9E6E5A7F0B6}" type="pres">
      <dgm:prSet presAssocID="{91B3DBCD-1F81-4F8A-B8DE-8411CB64602D}" presName="parentText" presStyleLbl="node1" presStyleIdx="1" presStyleCnt="3">
        <dgm:presLayoutVars>
          <dgm:chMax val="0"/>
          <dgm:bulletEnabled val="1"/>
        </dgm:presLayoutVars>
      </dgm:prSet>
      <dgm:spPr/>
    </dgm:pt>
    <dgm:pt modelId="{278980CE-EAB3-4082-82D1-CDA50F6B2DC5}" type="pres">
      <dgm:prSet presAssocID="{34625C65-36B4-4E22-B3EA-2AD40C452011}" presName="spacer" presStyleCnt="0"/>
      <dgm:spPr/>
    </dgm:pt>
    <dgm:pt modelId="{40BA7D71-740F-4F4D-93B1-01550A457D46}" type="pres">
      <dgm:prSet presAssocID="{81AE0752-B7C6-4497-9538-17F4AD6ADC20}" presName="parentText" presStyleLbl="node1" presStyleIdx="2" presStyleCnt="3">
        <dgm:presLayoutVars>
          <dgm:chMax val="0"/>
          <dgm:bulletEnabled val="1"/>
        </dgm:presLayoutVars>
      </dgm:prSet>
      <dgm:spPr/>
    </dgm:pt>
  </dgm:ptLst>
  <dgm:cxnLst>
    <dgm:cxn modelId="{0A32C401-8E2B-4D77-A31E-5ED6589988C5}" srcId="{9EC04C18-6AC5-490B-8C9B-D928A2945D5E}" destId="{58FE1029-24ED-4EBF-93AC-5860FE16F95D}" srcOrd="0" destOrd="0" parTransId="{F9E7FC0C-2162-463C-9454-EFB227F78CE8}" sibTransId="{C0D0CD98-34E3-4191-B74C-096553707C3B}"/>
    <dgm:cxn modelId="{BD5B905C-52DA-4729-976C-8EC6E2ABEB17}" type="presOf" srcId="{9EC04C18-6AC5-490B-8C9B-D928A2945D5E}" destId="{7839F721-3CEC-4D2D-AD68-FB336A77C0F1}" srcOrd="0" destOrd="0" presId="urn:microsoft.com/office/officeart/2005/8/layout/vList2"/>
    <dgm:cxn modelId="{BD7FB864-7335-4112-9DB7-1A786366CAC9}" srcId="{9EC04C18-6AC5-490B-8C9B-D928A2945D5E}" destId="{81AE0752-B7C6-4497-9538-17F4AD6ADC20}" srcOrd="2" destOrd="0" parTransId="{01AAFD2D-6395-4681-8619-D4F0A96E044B}" sibTransId="{59B6157B-7D18-4679-BB4C-ED5BC0DF53B5}"/>
    <dgm:cxn modelId="{97650759-4C50-474B-A882-6354D3CFC6D1}" type="presOf" srcId="{91B3DBCD-1F81-4F8A-B8DE-8411CB64602D}" destId="{806C750D-2305-4A6C-AC9C-D9E6E5A7F0B6}" srcOrd="0" destOrd="0" presId="urn:microsoft.com/office/officeart/2005/8/layout/vList2"/>
    <dgm:cxn modelId="{BC89E9A7-7ABF-42F3-9B5A-3BD14575E47F}" type="presOf" srcId="{58FE1029-24ED-4EBF-93AC-5860FE16F95D}" destId="{846EB8BF-EAE4-4239-AAFB-191303B80397}" srcOrd="0" destOrd="0" presId="urn:microsoft.com/office/officeart/2005/8/layout/vList2"/>
    <dgm:cxn modelId="{BA997CE4-211C-496D-B9B0-595830B3070A}" srcId="{9EC04C18-6AC5-490B-8C9B-D928A2945D5E}" destId="{91B3DBCD-1F81-4F8A-B8DE-8411CB64602D}" srcOrd="1" destOrd="0" parTransId="{B085D42C-E5C9-42C7-A263-47B3C6990831}" sibTransId="{34625C65-36B4-4E22-B3EA-2AD40C452011}"/>
    <dgm:cxn modelId="{DEB4F3EF-8135-463F-900C-ECB59FB70090}" type="presOf" srcId="{81AE0752-B7C6-4497-9538-17F4AD6ADC20}" destId="{40BA7D71-740F-4F4D-93B1-01550A457D46}" srcOrd="0" destOrd="0" presId="urn:microsoft.com/office/officeart/2005/8/layout/vList2"/>
    <dgm:cxn modelId="{EC76D107-C7C6-4C60-AFF8-E06602D91906}" type="presParOf" srcId="{7839F721-3CEC-4D2D-AD68-FB336A77C0F1}" destId="{846EB8BF-EAE4-4239-AAFB-191303B80397}" srcOrd="0" destOrd="0" presId="urn:microsoft.com/office/officeart/2005/8/layout/vList2"/>
    <dgm:cxn modelId="{D4934398-FEFF-471C-9BA2-04CAA19BA837}" type="presParOf" srcId="{7839F721-3CEC-4D2D-AD68-FB336A77C0F1}" destId="{249D8BA6-867D-4601-90C3-0C6E764241A1}" srcOrd="1" destOrd="0" presId="urn:microsoft.com/office/officeart/2005/8/layout/vList2"/>
    <dgm:cxn modelId="{DB760110-3028-4E7D-A773-06E28D135ED9}" type="presParOf" srcId="{7839F721-3CEC-4D2D-AD68-FB336A77C0F1}" destId="{806C750D-2305-4A6C-AC9C-D9E6E5A7F0B6}" srcOrd="2" destOrd="0" presId="urn:microsoft.com/office/officeart/2005/8/layout/vList2"/>
    <dgm:cxn modelId="{153EF6B7-6580-41CE-9267-69019766FD4E}" type="presParOf" srcId="{7839F721-3CEC-4D2D-AD68-FB336A77C0F1}" destId="{278980CE-EAB3-4082-82D1-CDA50F6B2DC5}" srcOrd="3" destOrd="0" presId="urn:microsoft.com/office/officeart/2005/8/layout/vList2"/>
    <dgm:cxn modelId="{12E59551-2BB6-4528-8EDD-69CA2284939E}" type="presParOf" srcId="{7839F721-3CEC-4D2D-AD68-FB336A77C0F1}" destId="{40BA7D71-740F-4F4D-93B1-01550A457D46}"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C04C18-6AC5-490B-8C9B-D928A2945D5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8FE1029-24ED-4EBF-93AC-5860FE16F95D}">
      <dgm:prSet custT="1"/>
      <dgm:spPr/>
      <dgm:t>
        <a:bodyPr/>
        <a:lstStyle/>
        <a:p>
          <a:r>
            <a:rPr lang="en-US" sz="2100" dirty="0"/>
            <a:t>► </a:t>
          </a:r>
          <a:r>
            <a:rPr lang="en-US" sz="2000" dirty="0">
              <a:latin typeface="Arial" panose="020B0604020202020204" pitchFamily="34" charset="0"/>
              <a:cs typeface="Arial" panose="020B0604020202020204" pitchFamily="34" charset="0"/>
            </a:rPr>
            <a:t>Foundational Documents can be found at https://attorneygeneral.nd.gov/alcoholtoxicology-testing</a:t>
          </a:r>
        </a:p>
      </dgm:t>
    </dgm:pt>
    <dgm:pt modelId="{F9E7FC0C-2162-463C-9454-EFB227F78CE8}" type="parTrans" cxnId="{0A32C401-8E2B-4D77-A31E-5ED6589988C5}">
      <dgm:prSet/>
      <dgm:spPr/>
      <dgm:t>
        <a:bodyPr/>
        <a:lstStyle/>
        <a:p>
          <a:endParaRPr lang="en-US"/>
        </a:p>
      </dgm:t>
    </dgm:pt>
    <dgm:pt modelId="{C0D0CD98-34E3-4191-B74C-096553707C3B}" type="sibTrans" cxnId="{0A32C401-8E2B-4D77-A31E-5ED6589988C5}">
      <dgm:prSet/>
      <dgm:spPr/>
      <dgm:t>
        <a:bodyPr/>
        <a:lstStyle/>
        <a:p>
          <a:endParaRPr lang="en-US"/>
        </a:p>
      </dgm:t>
    </dgm:pt>
    <dgm:pt modelId="{91B3DBCD-1F81-4F8A-B8DE-8411CB64602D}">
      <dgm:prSet custT="1"/>
      <dgm:spPr/>
      <dgm:t>
        <a:bodyPr/>
        <a:lstStyle/>
        <a:p>
          <a:r>
            <a:rPr lang="en-US" sz="4000" dirty="0"/>
            <a:t>► </a:t>
          </a:r>
          <a:r>
            <a:rPr lang="en-US" sz="1800" dirty="0">
              <a:latin typeface="Arial" panose="020B0604020202020204" pitchFamily="34" charset="0"/>
              <a:cs typeface="Arial" panose="020B0604020202020204" pitchFamily="34" charset="0"/>
            </a:rPr>
            <a:t>The CLD trains &amp; certifies </a:t>
          </a:r>
          <a:r>
            <a:rPr lang="en-US" sz="1800" dirty="0" err="1">
              <a:latin typeface="Arial" panose="020B0604020202020204" pitchFamily="34" charset="0"/>
              <a:cs typeface="Arial" panose="020B0604020202020204" pitchFamily="34" charset="0"/>
            </a:rPr>
            <a:t>Intoxilizer</a:t>
          </a:r>
          <a:r>
            <a:rPr lang="en-US" sz="1800" dirty="0">
              <a:latin typeface="Arial" panose="020B0604020202020204" pitchFamily="34" charset="0"/>
              <a:cs typeface="Arial" panose="020B0604020202020204" pitchFamily="34" charset="0"/>
            </a:rPr>
            <a:t> Users; inspects </a:t>
          </a:r>
          <a:r>
            <a:rPr lang="en-US" sz="1800" dirty="0" err="1">
              <a:latin typeface="Arial" panose="020B0604020202020204" pitchFamily="34" charset="0"/>
              <a:cs typeface="Arial" panose="020B0604020202020204" pitchFamily="34" charset="0"/>
            </a:rPr>
            <a:t>Intoxilizer</a:t>
          </a:r>
          <a:r>
            <a:rPr lang="en-US" sz="1800" dirty="0">
              <a:latin typeface="Arial" panose="020B0604020202020204" pitchFamily="34" charset="0"/>
              <a:cs typeface="Arial" panose="020B0604020202020204" pitchFamily="34" charset="0"/>
            </a:rPr>
            <a:t> instruments</a:t>
          </a:r>
        </a:p>
      </dgm:t>
    </dgm:pt>
    <dgm:pt modelId="{B085D42C-E5C9-42C7-A263-47B3C6990831}" type="parTrans" cxnId="{BA997CE4-211C-496D-B9B0-595830B3070A}">
      <dgm:prSet/>
      <dgm:spPr/>
      <dgm:t>
        <a:bodyPr/>
        <a:lstStyle/>
        <a:p>
          <a:endParaRPr lang="en-US"/>
        </a:p>
      </dgm:t>
    </dgm:pt>
    <dgm:pt modelId="{34625C65-36B4-4E22-B3EA-2AD40C452011}" type="sibTrans" cxnId="{BA997CE4-211C-496D-B9B0-595830B3070A}">
      <dgm:prSet/>
      <dgm:spPr/>
      <dgm:t>
        <a:bodyPr/>
        <a:lstStyle/>
        <a:p>
          <a:endParaRPr lang="en-US"/>
        </a:p>
      </dgm:t>
    </dgm:pt>
    <dgm:pt modelId="{81AE0752-B7C6-4497-9538-17F4AD6ADC20}">
      <dgm:prSet/>
      <dgm:spPr/>
      <dgm:t>
        <a:bodyPr/>
        <a:lstStyle/>
        <a:p>
          <a:r>
            <a:rPr lang="en-US" dirty="0"/>
            <a:t>►  </a:t>
          </a:r>
          <a:r>
            <a:rPr lang="en-US" dirty="0">
              <a:latin typeface="Arial" panose="020B0604020202020204" pitchFamily="34" charset="0"/>
              <a:cs typeface="Arial" panose="020B0604020202020204" pitchFamily="34" charset="0"/>
            </a:rPr>
            <a:t>CLD personnel DO NOT operate the </a:t>
          </a:r>
          <a:r>
            <a:rPr lang="en-US" dirty="0" err="1">
              <a:latin typeface="Arial" panose="020B0604020202020204" pitchFamily="34" charset="0"/>
              <a:cs typeface="Arial" panose="020B0604020202020204" pitchFamily="34" charset="0"/>
            </a:rPr>
            <a:t>Intoxilizers</a:t>
          </a:r>
          <a:r>
            <a:rPr lang="en-US" dirty="0">
              <a:latin typeface="Arial" panose="020B0604020202020204" pitchFamily="34" charset="0"/>
              <a:cs typeface="Arial" panose="020B0604020202020204" pitchFamily="34" charset="0"/>
            </a:rPr>
            <a:t> in the field; therefore can only testify to the foundational documents</a:t>
          </a:r>
        </a:p>
      </dgm:t>
    </dgm:pt>
    <dgm:pt modelId="{01AAFD2D-6395-4681-8619-D4F0A96E044B}" type="parTrans" cxnId="{BD7FB864-7335-4112-9DB7-1A786366CAC9}">
      <dgm:prSet/>
      <dgm:spPr/>
      <dgm:t>
        <a:bodyPr/>
        <a:lstStyle/>
        <a:p>
          <a:endParaRPr lang="en-US"/>
        </a:p>
      </dgm:t>
    </dgm:pt>
    <dgm:pt modelId="{59B6157B-7D18-4679-BB4C-ED5BC0DF53B5}" type="sibTrans" cxnId="{BD7FB864-7335-4112-9DB7-1A786366CAC9}">
      <dgm:prSet/>
      <dgm:spPr/>
      <dgm:t>
        <a:bodyPr/>
        <a:lstStyle/>
        <a:p>
          <a:endParaRPr lang="en-US"/>
        </a:p>
      </dgm:t>
    </dgm:pt>
    <dgm:pt modelId="{7839F721-3CEC-4D2D-AD68-FB336A77C0F1}" type="pres">
      <dgm:prSet presAssocID="{9EC04C18-6AC5-490B-8C9B-D928A2945D5E}" presName="linear" presStyleCnt="0">
        <dgm:presLayoutVars>
          <dgm:animLvl val="lvl"/>
          <dgm:resizeHandles val="exact"/>
        </dgm:presLayoutVars>
      </dgm:prSet>
      <dgm:spPr/>
    </dgm:pt>
    <dgm:pt modelId="{846EB8BF-EAE4-4239-AAFB-191303B80397}" type="pres">
      <dgm:prSet presAssocID="{58FE1029-24ED-4EBF-93AC-5860FE16F95D}" presName="parentText" presStyleLbl="node1" presStyleIdx="0" presStyleCnt="3">
        <dgm:presLayoutVars>
          <dgm:chMax val="0"/>
          <dgm:bulletEnabled val="1"/>
        </dgm:presLayoutVars>
      </dgm:prSet>
      <dgm:spPr/>
    </dgm:pt>
    <dgm:pt modelId="{249D8BA6-867D-4601-90C3-0C6E764241A1}" type="pres">
      <dgm:prSet presAssocID="{C0D0CD98-34E3-4191-B74C-096553707C3B}" presName="spacer" presStyleCnt="0"/>
      <dgm:spPr/>
    </dgm:pt>
    <dgm:pt modelId="{806C750D-2305-4A6C-AC9C-D9E6E5A7F0B6}" type="pres">
      <dgm:prSet presAssocID="{91B3DBCD-1F81-4F8A-B8DE-8411CB64602D}" presName="parentText" presStyleLbl="node1" presStyleIdx="1" presStyleCnt="3">
        <dgm:presLayoutVars>
          <dgm:chMax val="0"/>
          <dgm:bulletEnabled val="1"/>
        </dgm:presLayoutVars>
      </dgm:prSet>
      <dgm:spPr/>
    </dgm:pt>
    <dgm:pt modelId="{278980CE-EAB3-4082-82D1-CDA50F6B2DC5}" type="pres">
      <dgm:prSet presAssocID="{34625C65-36B4-4E22-B3EA-2AD40C452011}" presName="spacer" presStyleCnt="0"/>
      <dgm:spPr/>
    </dgm:pt>
    <dgm:pt modelId="{40BA7D71-740F-4F4D-93B1-01550A457D46}" type="pres">
      <dgm:prSet presAssocID="{81AE0752-B7C6-4497-9538-17F4AD6ADC20}" presName="parentText" presStyleLbl="node1" presStyleIdx="2" presStyleCnt="3">
        <dgm:presLayoutVars>
          <dgm:chMax val="0"/>
          <dgm:bulletEnabled val="1"/>
        </dgm:presLayoutVars>
      </dgm:prSet>
      <dgm:spPr/>
    </dgm:pt>
  </dgm:ptLst>
  <dgm:cxnLst>
    <dgm:cxn modelId="{0A32C401-8E2B-4D77-A31E-5ED6589988C5}" srcId="{9EC04C18-6AC5-490B-8C9B-D928A2945D5E}" destId="{58FE1029-24ED-4EBF-93AC-5860FE16F95D}" srcOrd="0" destOrd="0" parTransId="{F9E7FC0C-2162-463C-9454-EFB227F78CE8}" sibTransId="{C0D0CD98-34E3-4191-B74C-096553707C3B}"/>
    <dgm:cxn modelId="{BD5B905C-52DA-4729-976C-8EC6E2ABEB17}" type="presOf" srcId="{9EC04C18-6AC5-490B-8C9B-D928A2945D5E}" destId="{7839F721-3CEC-4D2D-AD68-FB336A77C0F1}" srcOrd="0" destOrd="0" presId="urn:microsoft.com/office/officeart/2005/8/layout/vList2"/>
    <dgm:cxn modelId="{BD7FB864-7335-4112-9DB7-1A786366CAC9}" srcId="{9EC04C18-6AC5-490B-8C9B-D928A2945D5E}" destId="{81AE0752-B7C6-4497-9538-17F4AD6ADC20}" srcOrd="2" destOrd="0" parTransId="{01AAFD2D-6395-4681-8619-D4F0A96E044B}" sibTransId="{59B6157B-7D18-4679-BB4C-ED5BC0DF53B5}"/>
    <dgm:cxn modelId="{97650759-4C50-474B-A882-6354D3CFC6D1}" type="presOf" srcId="{91B3DBCD-1F81-4F8A-B8DE-8411CB64602D}" destId="{806C750D-2305-4A6C-AC9C-D9E6E5A7F0B6}" srcOrd="0" destOrd="0" presId="urn:microsoft.com/office/officeart/2005/8/layout/vList2"/>
    <dgm:cxn modelId="{BC89E9A7-7ABF-42F3-9B5A-3BD14575E47F}" type="presOf" srcId="{58FE1029-24ED-4EBF-93AC-5860FE16F95D}" destId="{846EB8BF-EAE4-4239-AAFB-191303B80397}" srcOrd="0" destOrd="0" presId="urn:microsoft.com/office/officeart/2005/8/layout/vList2"/>
    <dgm:cxn modelId="{BA997CE4-211C-496D-B9B0-595830B3070A}" srcId="{9EC04C18-6AC5-490B-8C9B-D928A2945D5E}" destId="{91B3DBCD-1F81-4F8A-B8DE-8411CB64602D}" srcOrd="1" destOrd="0" parTransId="{B085D42C-E5C9-42C7-A263-47B3C6990831}" sibTransId="{34625C65-36B4-4E22-B3EA-2AD40C452011}"/>
    <dgm:cxn modelId="{DEB4F3EF-8135-463F-900C-ECB59FB70090}" type="presOf" srcId="{81AE0752-B7C6-4497-9538-17F4AD6ADC20}" destId="{40BA7D71-740F-4F4D-93B1-01550A457D46}" srcOrd="0" destOrd="0" presId="urn:microsoft.com/office/officeart/2005/8/layout/vList2"/>
    <dgm:cxn modelId="{EC76D107-C7C6-4C60-AFF8-E06602D91906}" type="presParOf" srcId="{7839F721-3CEC-4D2D-AD68-FB336A77C0F1}" destId="{846EB8BF-EAE4-4239-AAFB-191303B80397}" srcOrd="0" destOrd="0" presId="urn:microsoft.com/office/officeart/2005/8/layout/vList2"/>
    <dgm:cxn modelId="{D4934398-FEFF-471C-9BA2-04CAA19BA837}" type="presParOf" srcId="{7839F721-3CEC-4D2D-AD68-FB336A77C0F1}" destId="{249D8BA6-867D-4601-90C3-0C6E764241A1}" srcOrd="1" destOrd="0" presId="urn:microsoft.com/office/officeart/2005/8/layout/vList2"/>
    <dgm:cxn modelId="{DB760110-3028-4E7D-A773-06E28D135ED9}" type="presParOf" srcId="{7839F721-3CEC-4D2D-AD68-FB336A77C0F1}" destId="{806C750D-2305-4A6C-AC9C-D9E6E5A7F0B6}" srcOrd="2" destOrd="0" presId="urn:microsoft.com/office/officeart/2005/8/layout/vList2"/>
    <dgm:cxn modelId="{153EF6B7-6580-41CE-9267-69019766FD4E}" type="presParOf" srcId="{7839F721-3CEC-4D2D-AD68-FB336A77C0F1}" destId="{278980CE-EAB3-4082-82D1-CDA50F6B2DC5}" srcOrd="3" destOrd="0" presId="urn:microsoft.com/office/officeart/2005/8/layout/vList2"/>
    <dgm:cxn modelId="{12E59551-2BB6-4528-8EDD-69CA2284939E}" type="presParOf" srcId="{7839F721-3CEC-4D2D-AD68-FB336A77C0F1}" destId="{40BA7D71-740F-4F4D-93B1-01550A457D46}"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5DA3D-8B64-4B72-93E3-8643D131C55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FC39F2A-A179-4599-A3C7-7FF859E8E82B}">
      <dgm:prSet/>
      <dgm:spPr/>
      <dgm:t>
        <a:bodyPr/>
        <a:lstStyle/>
        <a:p>
          <a:pPr>
            <a:lnSpc>
              <a:spcPct val="100000"/>
            </a:lnSpc>
          </a:pPr>
          <a:r>
            <a:rPr lang="en-US" dirty="0">
              <a:latin typeface="Arial" panose="020B0604020202020204" pitchFamily="34" charset="0"/>
              <a:cs typeface="Arial" panose="020B0604020202020204" pitchFamily="34" charset="0"/>
            </a:rPr>
            <a:t>Cass County is the only SA’s Office that contacts the CLD on a regular basis to indicate cases that can be terminated (sent back to LEA without analysis).</a:t>
          </a:r>
        </a:p>
      </dgm:t>
    </dgm:pt>
    <dgm:pt modelId="{B242864E-0650-44D9-A340-2E02A38D6A11}" type="parTrans" cxnId="{00A4F3BB-AF22-4062-A932-1662020EC5FF}">
      <dgm:prSet/>
      <dgm:spPr/>
      <dgm:t>
        <a:bodyPr/>
        <a:lstStyle/>
        <a:p>
          <a:endParaRPr lang="en-US"/>
        </a:p>
      </dgm:t>
    </dgm:pt>
    <dgm:pt modelId="{31C4ABA1-FCC2-4C38-8343-6899D6C87593}" type="sibTrans" cxnId="{00A4F3BB-AF22-4062-A932-1662020EC5FF}">
      <dgm:prSet/>
      <dgm:spPr/>
      <dgm:t>
        <a:bodyPr/>
        <a:lstStyle/>
        <a:p>
          <a:endParaRPr lang="en-US"/>
        </a:p>
      </dgm:t>
    </dgm:pt>
    <dgm:pt modelId="{59343933-83E7-4340-8937-332D968333C7}">
      <dgm:prSet/>
      <dgm:spPr/>
      <dgm:t>
        <a:bodyPr/>
        <a:lstStyle/>
        <a:p>
          <a:pPr>
            <a:lnSpc>
              <a:spcPct val="100000"/>
            </a:lnSpc>
          </a:pPr>
          <a:r>
            <a:rPr lang="en-US" dirty="0">
              <a:latin typeface="Arial" panose="020B0604020202020204" pitchFamily="34" charset="0"/>
              <a:cs typeface="Arial" panose="020B0604020202020204" pitchFamily="34" charset="0"/>
            </a:rPr>
            <a:t># of Terminated Cases (majority queried by CLD FCU personnel prior to beginning analysis): </a:t>
          </a:r>
        </a:p>
      </dgm:t>
    </dgm:pt>
    <dgm:pt modelId="{F50ECCB2-C4FA-44D2-BC8E-1B679D43BCBA}" type="parTrans" cxnId="{482307B3-E87B-451C-B010-862147008941}">
      <dgm:prSet/>
      <dgm:spPr/>
      <dgm:t>
        <a:bodyPr/>
        <a:lstStyle/>
        <a:p>
          <a:endParaRPr lang="en-US"/>
        </a:p>
      </dgm:t>
    </dgm:pt>
    <dgm:pt modelId="{0D343A2C-0314-4394-A031-C650405D75D6}" type="sibTrans" cxnId="{482307B3-E87B-451C-B010-862147008941}">
      <dgm:prSet/>
      <dgm:spPr/>
      <dgm:t>
        <a:bodyPr/>
        <a:lstStyle/>
        <a:p>
          <a:endParaRPr lang="en-US"/>
        </a:p>
      </dgm:t>
    </dgm:pt>
    <dgm:pt modelId="{EE9DCA06-3F9B-443A-AE20-5D0AEB76DB58}">
      <dgm:prSet/>
      <dgm:spPr/>
      <dgm:t>
        <a:bodyPr/>
        <a:lstStyle/>
        <a:p>
          <a:pPr>
            <a:lnSpc>
              <a:spcPct val="100000"/>
            </a:lnSpc>
          </a:pPr>
          <a:r>
            <a:rPr lang="en-US" dirty="0">
              <a:latin typeface="Arial" panose="020B0604020202020204" pitchFamily="34" charset="0"/>
              <a:cs typeface="Arial" panose="020B0604020202020204" pitchFamily="34" charset="0"/>
            </a:rPr>
            <a:t>2018:  705</a:t>
          </a:r>
        </a:p>
      </dgm:t>
    </dgm:pt>
    <dgm:pt modelId="{F9B8D266-C6C4-4817-A90F-259D7D9F8DE1}" type="parTrans" cxnId="{DB7EF759-4C34-4816-ABDB-6AE39ABF9B9A}">
      <dgm:prSet/>
      <dgm:spPr/>
      <dgm:t>
        <a:bodyPr/>
        <a:lstStyle/>
        <a:p>
          <a:endParaRPr lang="en-US"/>
        </a:p>
      </dgm:t>
    </dgm:pt>
    <dgm:pt modelId="{129BA6B5-801D-4C19-A764-E0CC3C77FCE0}" type="sibTrans" cxnId="{DB7EF759-4C34-4816-ABDB-6AE39ABF9B9A}">
      <dgm:prSet/>
      <dgm:spPr/>
      <dgm:t>
        <a:bodyPr/>
        <a:lstStyle/>
        <a:p>
          <a:endParaRPr lang="en-US"/>
        </a:p>
      </dgm:t>
    </dgm:pt>
    <dgm:pt modelId="{C4247CB8-CBD6-4BA1-9661-31EB8E6EDDE1}">
      <dgm:prSet/>
      <dgm:spPr/>
      <dgm:t>
        <a:bodyPr/>
        <a:lstStyle/>
        <a:p>
          <a:pPr>
            <a:lnSpc>
              <a:spcPct val="100000"/>
            </a:lnSpc>
          </a:pPr>
          <a:r>
            <a:rPr lang="en-US" dirty="0">
              <a:latin typeface="Arial" panose="020B0604020202020204" pitchFamily="34" charset="0"/>
              <a:cs typeface="Arial" panose="020B0604020202020204" pitchFamily="34" charset="0"/>
            </a:rPr>
            <a:t>2019:  909 </a:t>
          </a:r>
        </a:p>
      </dgm:t>
    </dgm:pt>
    <dgm:pt modelId="{A399B7D5-A5F7-45A6-81B2-3C4A51D8C857}" type="parTrans" cxnId="{C1CDD931-AD5E-43E0-8F2A-7D383EFD78D1}">
      <dgm:prSet/>
      <dgm:spPr/>
      <dgm:t>
        <a:bodyPr/>
        <a:lstStyle/>
        <a:p>
          <a:endParaRPr lang="en-US"/>
        </a:p>
      </dgm:t>
    </dgm:pt>
    <dgm:pt modelId="{1B87E6B1-FD50-4BEC-81D4-76FE4C8305E1}" type="sibTrans" cxnId="{C1CDD931-AD5E-43E0-8F2A-7D383EFD78D1}">
      <dgm:prSet/>
      <dgm:spPr/>
      <dgm:t>
        <a:bodyPr/>
        <a:lstStyle/>
        <a:p>
          <a:endParaRPr lang="en-US"/>
        </a:p>
      </dgm:t>
    </dgm:pt>
    <dgm:pt modelId="{F06C0F70-8267-40CE-A49A-DD9933C826AC}">
      <dgm:prSet/>
      <dgm:spPr/>
      <dgm:t>
        <a:bodyPr/>
        <a:lstStyle/>
        <a:p>
          <a:pPr>
            <a:lnSpc>
              <a:spcPct val="100000"/>
            </a:lnSpc>
          </a:pPr>
          <a:r>
            <a:rPr lang="en-US" dirty="0">
              <a:latin typeface="Arial" panose="020B0604020202020204" pitchFamily="34" charset="0"/>
              <a:cs typeface="Arial" panose="020B0604020202020204" pitchFamily="34" charset="0"/>
            </a:rPr>
            <a:t>2020:  1510 (691 Controlled Substances cases were TERMINATED by the CLD (January 1, 2020 – March 4, 2020) based on ND Courts information. </a:t>
          </a:r>
        </a:p>
      </dgm:t>
    </dgm:pt>
    <dgm:pt modelId="{A66677E2-602A-45AD-AAED-864726384DF5}" type="parTrans" cxnId="{70D054F2-404A-47F0-A146-F657878F4F91}">
      <dgm:prSet/>
      <dgm:spPr/>
      <dgm:t>
        <a:bodyPr/>
        <a:lstStyle/>
        <a:p>
          <a:endParaRPr lang="en-US"/>
        </a:p>
      </dgm:t>
    </dgm:pt>
    <dgm:pt modelId="{BE08EE7C-A649-40B1-A398-535DF7BDA42A}" type="sibTrans" cxnId="{70D054F2-404A-47F0-A146-F657878F4F91}">
      <dgm:prSet/>
      <dgm:spPr/>
      <dgm:t>
        <a:bodyPr/>
        <a:lstStyle/>
        <a:p>
          <a:endParaRPr lang="en-US"/>
        </a:p>
      </dgm:t>
    </dgm:pt>
    <dgm:pt modelId="{F3824AB2-949A-4D47-BBC1-2CE103AAD9D2}">
      <dgm:prSet/>
      <dgm:spPr/>
      <dgm:t>
        <a:bodyPr/>
        <a:lstStyle/>
        <a:p>
          <a:pPr>
            <a:lnSpc>
              <a:spcPct val="100000"/>
            </a:lnSpc>
          </a:pPr>
          <a:r>
            <a:rPr lang="en-US" dirty="0">
              <a:latin typeface="Arial" panose="020B0604020202020204" pitchFamily="34" charset="0"/>
              <a:cs typeface="Arial" panose="020B0604020202020204" pitchFamily="34" charset="0"/>
            </a:rPr>
            <a:t>2021:  498</a:t>
          </a:r>
        </a:p>
      </dgm:t>
    </dgm:pt>
    <dgm:pt modelId="{B29B4993-C94D-4232-8000-E1B6395FEC67}" type="parTrans" cxnId="{C2D4D892-A86A-4B8C-8718-9D1405A60711}">
      <dgm:prSet/>
      <dgm:spPr/>
      <dgm:t>
        <a:bodyPr/>
        <a:lstStyle/>
        <a:p>
          <a:endParaRPr lang="en-US"/>
        </a:p>
      </dgm:t>
    </dgm:pt>
    <dgm:pt modelId="{4B643D04-3D4D-44D3-8BCE-FF8AA1806330}" type="sibTrans" cxnId="{C2D4D892-A86A-4B8C-8718-9D1405A60711}">
      <dgm:prSet/>
      <dgm:spPr/>
      <dgm:t>
        <a:bodyPr/>
        <a:lstStyle/>
        <a:p>
          <a:endParaRPr lang="en-US"/>
        </a:p>
      </dgm:t>
    </dgm:pt>
    <dgm:pt modelId="{221BDA1B-631A-4EA5-A93E-98B20CE764D8}" type="pres">
      <dgm:prSet presAssocID="{7A55DA3D-8B64-4B72-93E3-8643D131C55A}" presName="linear" presStyleCnt="0">
        <dgm:presLayoutVars>
          <dgm:animLvl val="lvl"/>
          <dgm:resizeHandles val="exact"/>
        </dgm:presLayoutVars>
      </dgm:prSet>
      <dgm:spPr/>
    </dgm:pt>
    <dgm:pt modelId="{67F439E6-4E20-49FE-B5AF-5592B9488726}" type="pres">
      <dgm:prSet presAssocID="{BFC39F2A-A179-4599-A3C7-7FF859E8E82B}" presName="parentText" presStyleLbl="node1" presStyleIdx="0" presStyleCnt="6">
        <dgm:presLayoutVars>
          <dgm:chMax val="0"/>
          <dgm:bulletEnabled val="1"/>
        </dgm:presLayoutVars>
      </dgm:prSet>
      <dgm:spPr/>
    </dgm:pt>
    <dgm:pt modelId="{B293AAFC-F3E6-41C7-861C-D726B791BFE9}" type="pres">
      <dgm:prSet presAssocID="{31C4ABA1-FCC2-4C38-8343-6899D6C87593}" presName="spacer" presStyleCnt="0"/>
      <dgm:spPr/>
    </dgm:pt>
    <dgm:pt modelId="{4E9C3824-E20F-40EB-8EDA-566AC46862BF}" type="pres">
      <dgm:prSet presAssocID="{59343933-83E7-4340-8937-332D968333C7}" presName="parentText" presStyleLbl="node1" presStyleIdx="1" presStyleCnt="6">
        <dgm:presLayoutVars>
          <dgm:chMax val="0"/>
          <dgm:bulletEnabled val="1"/>
        </dgm:presLayoutVars>
      </dgm:prSet>
      <dgm:spPr/>
    </dgm:pt>
    <dgm:pt modelId="{C6AA5AB9-9360-45E6-9644-5AD298263A98}" type="pres">
      <dgm:prSet presAssocID="{0D343A2C-0314-4394-A031-C650405D75D6}" presName="spacer" presStyleCnt="0"/>
      <dgm:spPr/>
    </dgm:pt>
    <dgm:pt modelId="{60CDBEB6-01C3-494E-A4E0-CA12390E8E4F}" type="pres">
      <dgm:prSet presAssocID="{EE9DCA06-3F9B-443A-AE20-5D0AEB76DB58}" presName="parentText" presStyleLbl="node1" presStyleIdx="2" presStyleCnt="6">
        <dgm:presLayoutVars>
          <dgm:chMax val="0"/>
          <dgm:bulletEnabled val="1"/>
        </dgm:presLayoutVars>
      </dgm:prSet>
      <dgm:spPr/>
    </dgm:pt>
    <dgm:pt modelId="{DCC194CA-24EA-4BA5-A19D-15D922EF9EE8}" type="pres">
      <dgm:prSet presAssocID="{129BA6B5-801D-4C19-A764-E0CC3C77FCE0}" presName="spacer" presStyleCnt="0"/>
      <dgm:spPr/>
    </dgm:pt>
    <dgm:pt modelId="{DD325D25-3167-429A-A385-FC6D89367956}" type="pres">
      <dgm:prSet presAssocID="{C4247CB8-CBD6-4BA1-9661-31EB8E6EDDE1}" presName="parentText" presStyleLbl="node1" presStyleIdx="3" presStyleCnt="6">
        <dgm:presLayoutVars>
          <dgm:chMax val="0"/>
          <dgm:bulletEnabled val="1"/>
        </dgm:presLayoutVars>
      </dgm:prSet>
      <dgm:spPr/>
    </dgm:pt>
    <dgm:pt modelId="{9B5CDE4B-55F9-4D10-8A14-DD56311ECDB6}" type="pres">
      <dgm:prSet presAssocID="{1B87E6B1-FD50-4BEC-81D4-76FE4C8305E1}" presName="spacer" presStyleCnt="0"/>
      <dgm:spPr/>
    </dgm:pt>
    <dgm:pt modelId="{B02F6474-2EF8-4AC9-B911-978116A3388B}" type="pres">
      <dgm:prSet presAssocID="{F06C0F70-8267-40CE-A49A-DD9933C826AC}" presName="parentText" presStyleLbl="node1" presStyleIdx="4" presStyleCnt="6">
        <dgm:presLayoutVars>
          <dgm:chMax val="0"/>
          <dgm:bulletEnabled val="1"/>
        </dgm:presLayoutVars>
      </dgm:prSet>
      <dgm:spPr/>
    </dgm:pt>
    <dgm:pt modelId="{C51AFEE7-9BE8-49D2-91EC-4D1F506036E6}" type="pres">
      <dgm:prSet presAssocID="{BE08EE7C-A649-40B1-A398-535DF7BDA42A}" presName="spacer" presStyleCnt="0"/>
      <dgm:spPr/>
    </dgm:pt>
    <dgm:pt modelId="{2E08B7F2-F834-44DB-BB95-DBC33FD4CBAC}" type="pres">
      <dgm:prSet presAssocID="{F3824AB2-949A-4D47-BBC1-2CE103AAD9D2}" presName="parentText" presStyleLbl="node1" presStyleIdx="5" presStyleCnt="6">
        <dgm:presLayoutVars>
          <dgm:chMax val="0"/>
          <dgm:bulletEnabled val="1"/>
        </dgm:presLayoutVars>
      </dgm:prSet>
      <dgm:spPr/>
    </dgm:pt>
  </dgm:ptLst>
  <dgm:cxnLst>
    <dgm:cxn modelId="{12162607-9FE8-4C5B-B6ED-528C1441167E}" type="presOf" srcId="{EE9DCA06-3F9B-443A-AE20-5D0AEB76DB58}" destId="{60CDBEB6-01C3-494E-A4E0-CA12390E8E4F}" srcOrd="0" destOrd="0" presId="urn:microsoft.com/office/officeart/2005/8/layout/vList2"/>
    <dgm:cxn modelId="{11761D08-2B85-438A-8DA4-C618610037DE}" type="presOf" srcId="{F06C0F70-8267-40CE-A49A-DD9933C826AC}" destId="{B02F6474-2EF8-4AC9-B911-978116A3388B}" srcOrd="0" destOrd="0" presId="urn:microsoft.com/office/officeart/2005/8/layout/vList2"/>
    <dgm:cxn modelId="{2468B90C-821D-41F2-9F80-F60DB9D59F41}" type="presOf" srcId="{7A55DA3D-8B64-4B72-93E3-8643D131C55A}" destId="{221BDA1B-631A-4EA5-A93E-98B20CE764D8}" srcOrd="0" destOrd="0" presId="urn:microsoft.com/office/officeart/2005/8/layout/vList2"/>
    <dgm:cxn modelId="{C1CDD931-AD5E-43E0-8F2A-7D383EFD78D1}" srcId="{7A55DA3D-8B64-4B72-93E3-8643D131C55A}" destId="{C4247CB8-CBD6-4BA1-9661-31EB8E6EDDE1}" srcOrd="3" destOrd="0" parTransId="{A399B7D5-A5F7-45A6-81B2-3C4A51D8C857}" sibTransId="{1B87E6B1-FD50-4BEC-81D4-76FE4C8305E1}"/>
    <dgm:cxn modelId="{DB7EF759-4C34-4816-ABDB-6AE39ABF9B9A}" srcId="{7A55DA3D-8B64-4B72-93E3-8643D131C55A}" destId="{EE9DCA06-3F9B-443A-AE20-5D0AEB76DB58}" srcOrd="2" destOrd="0" parTransId="{F9B8D266-C6C4-4817-A90F-259D7D9F8DE1}" sibTransId="{129BA6B5-801D-4C19-A764-E0CC3C77FCE0}"/>
    <dgm:cxn modelId="{D7C0BD8E-4C16-45DA-A4C2-E3991733F698}" type="presOf" srcId="{F3824AB2-949A-4D47-BBC1-2CE103AAD9D2}" destId="{2E08B7F2-F834-44DB-BB95-DBC33FD4CBAC}" srcOrd="0" destOrd="0" presId="urn:microsoft.com/office/officeart/2005/8/layout/vList2"/>
    <dgm:cxn modelId="{C2D4D892-A86A-4B8C-8718-9D1405A60711}" srcId="{7A55DA3D-8B64-4B72-93E3-8643D131C55A}" destId="{F3824AB2-949A-4D47-BBC1-2CE103AAD9D2}" srcOrd="5" destOrd="0" parTransId="{B29B4993-C94D-4232-8000-E1B6395FEC67}" sibTransId="{4B643D04-3D4D-44D3-8BCE-FF8AA1806330}"/>
    <dgm:cxn modelId="{482307B3-E87B-451C-B010-862147008941}" srcId="{7A55DA3D-8B64-4B72-93E3-8643D131C55A}" destId="{59343933-83E7-4340-8937-332D968333C7}" srcOrd="1" destOrd="0" parTransId="{F50ECCB2-C4FA-44D2-BC8E-1B679D43BCBA}" sibTransId="{0D343A2C-0314-4394-A031-C650405D75D6}"/>
    <dgm:cxn modelId="{00A4F3BB-AF22-4062-A932-1662020EC5FF}" srcId="{7A55DA3D-8B64-4B72-93E3-8643D131C55A}" destId="{BFC39F2A-A179-4599-A3C7-7FF859E8E82B}" srcOrd="0" destOrd="0" parTransId="{B242864E-0650-44D9-A340-2E02A38D6A11}" sibTransId="{31C4ABA1-FCC2-4C38-8343-6899D6C87593}"/>
    <dgm:cxn modelId="{30C6D9C9-634C-4410-AC23-72C8EA41F91A}" type="presOf" srcId="{59343933-83E7-4340-8937-332D968333C7}" destId="{4E9C3824-E20F-40EB-8EDA-566AC46862BF}" srcOrd="0" destOrd="0" presId="urn:microsoft.com/office/officeart/2005/8/layout/vList2"/>
    <dgm:cxn modelId="{70D054F2-404A-47F0-A146-F657878F4F91}" srcId="{7A55DA3D-8B64-4B72-93E3-8643D131C55A}" destId="{F06C0F70-8267-40CE-A49A-DD9933C826AC}" srcOrd="4" destOrd="0" parTransId="{A66677E2-602A-45AD-AAED-864726384DF5}" sibTransId="{BE08EE7C-A649-40B1-A398-535DF7BDA42A}"/>
    <dgm:cxn modelId="{142072F5-EDFD-404A-8298-8BC138C11D62}" type="presOf" srcId="{C4247CB8-CBD6-4BA1-9661-31EB8E6EDDE1}" destId="{DD325D25-3167-429A-A385-FC6D89367956}" srcOrd="0" destOrd="0" presId="urn:microsoft.com/office/officeart/2005/8/layout/vList2"/>
    <dgm:cxn modelId="{4081FCF6-D296-4B08-9505-A54B3A3FF92E}" type="presOf" srcId="{BFC39F2A-A179-4599-A3C7-7FF859E8E82B}" destId="{67F439E6-4E20-49FE-B5AF-5592B9488726}" srcOrd="0" destOrd="0" presId="urn:microsoft.com/office/officeart/2005/8/layout/vList2"/>
    <dgm:cxn modelId="{EAE92B6F-126A-4869-B715-ED472565A3EF}" type="presParOf" srcId="{221BDA1B-631A-4EA5-A93E-98B20CE764D8}" destId="{67F439E6-4E20-49FE-B5AF-5592B9488726}" srcOrd="0" destOrd="0" presId="urn:microsoft.com/office/officeart/2005/8/layout/vList2"/>
    <dgm:cxn modelId="{E20D9F54-FBD5-40C6-AFEC-FE0E56D5877F}" type="presParOf" srcId="{221BDA1B-631A-4EA5-A93E-98B20CE764D8}" destId="{B293AAFC-F3E6-41C7-861C-D726B791BFE9}" srcOrd="1" destOrd="0" presId="urn:microsoft.com/office/officeart/2005/8/layout/vList2"/>
    <dgm:cxn modelId="{B7F0A971-610A-4F6A-9D0E-15622C96B21D}" type="presParOf" srcId="{221BDA1B-631A-4EA5-A93E-98B20CE764D8}" destId="{4E9C3824-E20F-40EB-8EDA-566AC46862BF}" srcOrd="2" destOrd="0" presId="urn:microsoft.com/office/officeart/2005/8/layout/vList2"/>
    <dgm:cxn modelId="{A497408A-1EB5-47B6-8606-5BD7802E5213}" type="presParOf" srcId="{221BDA1B-631A-4EA5-A93E-98B20CE764D8}" destId="{C6AA5AB9-9360-45E6-9644-5AD298263A98}" srcOrd="3" destOrd="0" presId="urn:microsoft.com/office/officeart/2005/8/layout/vList2"/>
    <dgm:cxn modelId="{772647C4-1159-4861-A4B2-78DBC55ED7E0}" type="presParOf" srcId="{221BDA1B-631A-4EA5-A93E-98B20CE764D8}" destId="{60CDBEB6-01C3-494E-A4E0-CA12390E8E4F}" srcOrd="4" destOrd="0" presId="urn:microsoft.com/office/officeart/2005/8/layout/vList2"/>
    <dgm:cxn modelId="{3D3A2F55-0DCB-40A1-94A7-24754CC6927B}" type="presParOf" srcId="{221BDA1B-631A-4EA5-A93E-98B20CE764D8}" destId="{DCC194CA-24EA-4BA5-A19D-15D922EF9EE8}" srcOrd="5" destOrd="0" presId="urn:microsoft.com/office/officeart/2005/8/layout/vList2"/>
    <dgm:cxn modelId="{DB81BEA1-1E08-4D41-8778-A969C8F852D4}" type="presParOf" srcId="{221BDA1B-631A-4EA5-A93E-98B20CE764D8}" destId="{DD325D25-3167-429A-A385-FC6D89367956}" srcOrd="6" destOrd="0" presId="urn:microsoft.com/office/officeart/2005/8/layout/vList2"/>
    <dgm:cxn modelId="{68C7125C-F3E1-4B7A-AD5F-B574C8731700}" type="presParOf" srcId="{221BDA1B-631A-4EA5-A93E-98B20CE764D8}" destId="{9B5CDE4B-55F9-4D10-8A14-DD56311ECDB6}" srcOrd="7" destOrd="0" presId="urn:microsoft.com/office/officeart/2005/8/layout/vList2"/>
    <dgm:cxn modelId="{C7FF4F15-4D94-4817-964E-B29451ACE8C5}" type="presParOf" srcId="{221BDA1B-631A-4EA5-A93E-98B20CE764D8}" destId="{B02F6474-2EF8-4AC9-B911-978116A3388B}" srcOrd="8" destOrd="0" presId="urn:microsoft.com/office/officeart/2005/8/layout/vList2"/>
    <dgm:cxn modelId="{8D2C5EA0-60CB-4FF4-80AC-41650D15D47D}" type="presParOf" srcId="{221BDA1B-631A-4EA5-A93E-98B20CE764D8}" destId="{C51AFEE7-9BE8-49D2-91EC-4D1F506036E6}" srcOrd="9" destOrd="0" presId="urn:microsoft.com/office/officeart/2005/8/layout/vList2"/>
    <dgm:cxn modelId="{C8B08118-15A7-48AD-A7A5-65EB9EFBF63C}" type="presParOf" srcId="{221BDA1B-631A-4EA5-A93E-98B20CE764D8}" destId="{2E08B7F2-F834-44DB-BB95-DBC33FD4CBAC}"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5E0A6-92CE-4CF4-87A1-33EC2A2CCF0B}">
      <dsp:nvSpPr>
        <dsp:cNvPr id="0" name=""/>
        <dsp:cNvSpPr/>
      </dsp:nvSpPr>
      <dsp:spPr>
        <a:xfrm rot="5400000">
          <a:off x="-991718" y="1940398"/>
          <a:ext cx="2123301" cy="129882"/>
        </a:xfrm>
        <a:prstGeom prst="corner">
          <a:avLst>
            <a:gd name="adj1" fmla="val 1000"/>
            <a:gd name="adj2" fmla="val 1000"/>
          </a:avLst>
        </a:prstGeom>
        <a:solidFill>
          <a:schemeClr val="lt1">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FC279-9C91-4730-9D1D-6562F9D454C1}">
      <dsp:nvSpPr>
        <dsp:cNvPr id="0" name=""/>
        <dsp:cNvSpPr/>
      </dsp:nvSpPr>
      <dsp:spPr>
        <a:xfrm>
          <a:off x="4990" y="3066991"/>
          <a:ext cx="1623535" cy="707767"/>
        </a:xfrm>
        <a:prstGeom prst="homePlate">
          <a:avLst>
            <a:gd name="adj" fmla="val 25000"/>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a:t>14 June 21</a:t>
          </a:r>
        </a:p>
      </dsp:txBody>
      <dsp:txXfrm>
        <a:off x="4990" y="3066991"/>
        <a:ext cx="1535064" cy="707767"/>
      </dsp:txXfrm>
    </dsp:sp>
    <dsp:sp modelId="{7AE77F78-BA7C-4BE3-953A-54C97E3B05CA}">
      <dsp:nvSpPr>
        <dsp:cNvPr id="0" name=""/>
        <dsp:cNvSpPr/>
      </dsp:nvSpPr>
      <dsp:spPr>
        <a:xfrm>
          <a:off x="134873" y="1021619"/>
          <a:ext cx="1318310" cy="174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Prioritization Request received (Burleigh County)</a:t>
          </a:r>
        </a:p>
      </dsp:txBody>
      <dsp:txXfrm>
        <a:off x="134873" y="1021619"/>
        <a:ext cx="1318310" cy="1742525"/>
      </dsp:txXfrm>
    </dsp:sp>
    <dsp:sp modelId="{D48CD11A-E4F7-45FA-8F93-3D650F75EA91}">
      <dsp:nvSpPr>
        <dsp:cNvPr id="0" name=""/>
        <dsp:cNvSpPr/>
      </dsp:nvSpPr>
      <dsp:spPr>
        <a:xfrm rot="5400000">
          <a:off x="566875" y="1940398"/>
          <a:ext cx="2123301" cy="129882"/>
        </a:xfrm>
        <a:prstGeom prst="corner">
          <a:avLst>
            <a:gd name="adj1" fmla="val 1000"/>
            <a:gd name="adj2" fmla="val 1000"/>
          </a:avLst>
        </a:prstGeom>
        <a:solidFill>
          <a:schemeClr val="lt1">
            <a:hueOff val="0"/>
            <a:satOff val="0"/>
            <a:lumOff val="0"/>
            <a:alphaOff val="0"/>
          </a:schemeClr>
        </a:solidFill>
        <a:ln w="15875" cap="rnd" cmpd="sng" algn="ctr">
          <a:solidFill>
            <a:schemeClr val="accent5">
              <a:hueOff val="534349"/>
              <a:satOff val="-6292"/>
              <a:lumOff val="4183"/>
              <a:alphaOff val="0"/>
            </a:schemeClr>
          </a:solidFill>
          <a:prstDash val="solid"/>
        </a:ln>
        <a:effectLst/>
      </dsp:spPr>
      <dsp:style>
        <a:lnRef idx="2">
          <a:scrgbClr r="0" g="0" b="0"/>
        </a:lnRef>
        <a:fillRef idx="1">
          <a:scrgbClr r="0" g="0" b="0"/>
        </a:fillRef>
        <a:effectRef idx="0">
          <a:scrgbClr r="0" g="0" b="0"/>
        </a:effectRef>
        <a:fontRef idx="minor"/>
      </dsp:style>
    </dsp:sp>
    <dsp:sp modelId="{93D63C39-E001-48AE-85B6-2BE750B95EFC}">
      <dsp:nvSpPr>
        <dsp:cNvPr id="0" name=""/>
        <dsp:cNvSpPr/>
      </dsp:nvSpPr>
      <dsp:spPr>
        <a:xfrm>
          <a:off x="1563585" y="3066991"/>
          <a:ext cx="1623535" cy="707767"/>
        </a:xfrm>
        <a:prstGeom prst="chevron">
          <a:avLst>
            <a:gd name="adj" fmla="val 25000"/>
          </a:avLst>
        </a:prstGeom>
        <a:solidFill>
          <a:schemeClr val="accent5">
            <a:hueOff val="534349"/>
            <a:satOff val="-6292"/>
            <a:lumOff val="4183"/>
            <a:alphaOff val="0"/>
          </a:schemeClr>
        </a:solidFill>
        <a:ln w="15875" cap="rnd" cmpd="sng" algn="ctr">
          <a:solidFill>
            <a:schemeClr val="accent5">
              <a:hueOff val="534349"/>
              <a:satOff val="-6292"/>
              <a:lumOff val="41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a:t>15 June 21</a:t>
          </a:r>
        </a:p>
      </dsp:txBody>
      <dsp:txXfrm>
        <a:off x="1740527" y="3066991"/>
        <a:ext cx="1269651" cy="707767"/>
      </dsp:txXfrm>
    </dsp:sp>
    <dsp:sp modelId="{583C8F87-4C3F-49FC-A251-CF54B75C6D8F}">
      <dsp:nvSpPr>
        <dsp:cNvPr id="0" name=""/>
        <dsp:cNvSpPr/>
      </dsp:nvSpPr>
      <dsp:spPr>
        <a:xfrm>
          <a:off x="1693467" y="1021619"/>
          <a:ext cx="1318310" cy="174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Analysis started</a:t>
          </a:r>
        </a:p>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 (30 Items; 6 Subjects)</a:t>
          </a:r>
        </a:p>
      </dsp:txBody>
      <dsp:txXfrm>
        <a:off x="1693467" y="1021619"/>
        <a:ext cx="1318310" cy="1742525"/>
      </dsp:txXfrm>
    </dsp:sp>
    <dsp:sp modelId="{1A264033-8A20-47AE-A3C8-6AF25B956773}">
      <dsp:nvSpPr>
        <dsp:cNvPr id="0" name=""/>
        <dsp:cNvSpPr/>
      </dsp:nvSpPr>
      <dsp:spPr>
        <a:xfrm rot="5400000">
          <a:off x="2125469" y="1940398"/>
          <a:ext cx="2123301" cy="129882"/>
        </a:xfrm>
        <a:prstGeom prst="corner">
          <a:avLst>
            <a:gd name="adj1" fmla="val 1000"/>
            <a:gd name="adj2" fmla="val 1000"/>
          </a:avLst>
        </a:prstGeom>
        <a:solidFill>
          <a:schemeClr val="lt1">
            <a:hueOff val="0"/>
            <a:satOff val="0"/>
            <a:lumOff val="0"/>
            <a:alphaOff val="0"/>
          </a:schemeClr>
        </a:solidFill>
        <a:ln w="15875" cap="rnd" cmpd="sng" algn="ctr">
          <a:solidFill>
            <a:schemeClr val="accent5">
              <a:hueOff val="1068698"/>
              <a:satOff val="-12584"/>
              <a:lumOff val="8366"/>
              <a:alphaOff val="0"/>
            </a:schemeClr>
          </a:solidFill>
          <a:prstDash val="solid"/>
        </a:ln>
        <a:effectLst/>
      </dsp:spPr>
      <dsp:style>
        <a:lnRef idx="2">
          <a:scrgbClr r="0" g="0" b="0"/>
        </a:lnRef>
        <a:fillRef idx="1">
          <a:scrgbClr r="0" g="0" b="0"/>
        </a:fillRef>
        <a:effectRef idx="0">
          <a:scrgbClr r="0" g="0" b="0"/>
        </a:effectRef>
        <a:fontRef idx="minor"/>
      </dsp:style>
    </dsp:sp>
    <dsp:sp modelId="{B66D1EEF-6019-4A8A-B16B-76CAA716052C}">
      <dsp:nvSpPr>
        <dsp:cNvPr id="0" name=""/>
        <dsp:cNvSpPr/>
      </dsp:nvSpPr>
      <dsp:spPr>
        <a:xfrm>
          <a:off x="3122179" y="3066991"/>
          <a:ext cx="1623535" cy="707767"/>
        </a:xfrm>
        <a:prstGeom prst="chevron">
          <a:avLst>
            <a:gd name="adj" fmla="val 25000"/>
          </a:avLst>
        </a:prstGeom>
        <a:solidFill>
          <a:schemeClr val="accent5">
            <a:hueOff val="1068698"/>
            <a:satOff val="-12584"/>
            <a:lumOff val="8366"/>
            <a:alphaOff val="0"/>
          </a:schemeClr>
        </a:solidFill>
        <a:ln w="15875" cap="rnd" cmpd="sng" algn="ctr">
          <a:solidFill>
            <a:schemeClr val="accent5">
              <a:hueOff val="1068698"/>
              <a:satOff val="-12584"/>
              <a:lumOff val="83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a:t>17 June 21</a:t>
          </a:r>
        </a:p>
      </dsp:txBody>
      <dsp:txXfrm>
        <a:off x="3299121" y="3066991"/>
        <a:ext cx="1269651" cy="707767"/>
      </dsp:txXfrm>
    </dsp:sp>
    <dsp:sp modelId="{5E8A3C83-BC2D-4FF4-9CAD-88F16C76D518}">
      <dsp:nvSpPr>
        <dsp:cNvPr id="0" name=""/>
        <dsp:cNvSpPr/>
      </dsp:nvSpPr>
      <dsp:spPr>
        <a:xfrm>
          <a:off x="3252062" y="1021619"/>
          <a:ext cx="1318310" cy="174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Calls/emails asking for results; subpoena received (court date: week of 06/21/21; Case technically reviewed</a:t>
          </a:r>
        </a:p>
      </dsp:txBody>
      <dsp:txXfrm>
        <a:off x="3252062" y="1021619"/>
        <a:ext cx="1318310" cy="1742525"/>
      </dsp:txXfrm>
    </dsp:sp>
    <dsp:sp modelId="{DB65F45D-7F66-4CC7-8DD6-414ABC2E1287}">
      <dsp:nvSpPr>
        <dsp:cNvPr id="0" name=""/>
        <dsp:cNvSpPr/>
      </dsp:nvSpPr>
      <dsp:spPr>
        <a:xfrm rot="5400000">
          <a:off x="3684064" y="1940398"/>
          <a:ext cx="2123301" cy="129882"/>
        </a:xfrm>
        <a:prstGeom prst="corner">
          <a:avLst>
            <a:gd name="adj1" fmla="val 1000"/>
            <a:gd name="adj2" fmla="val 1000"/>
          </a:avLst>
        </a:prstGeom>
        <a:solidFill>
          <a:schemeClr val="lt1">
            <a:hueOff val="0"/>
            <a:satOff val="0"/>
            <a:lumOff val="0"/>
            <a:alphaOff val="0"/>
          </a:schemeClr>
        </a:solidFill>
        <a:ln w="15875" cap="rnd" cmpd="sng" algn="ctr">
          <a:solidFill>
            <a:schemeClr val="accent5">
              <a:hueOff val="1603047"/>
              <a:satOff val="-18876"/>
              <a:lumOff val="12549"/>
              <a:alphaOff val="0"/>
            </a:schemeClr>
          </a:solidFill>
          <a:prstDash val="solid"/>
        </a:ln>
        <a:effectLst/>
      </dsp:spPr>
      <dsp:style>
        <a:lnRef idx="2">
          <a:scrgbClr r="0" g="0" b="0"/>
        </a:lnRef>
        <a:fillRef idx="1">
          <a:scrgbClr r="0" g="0" b="0"/>
        </a:fillRef>
        <a:effectRef idx="0">
          <a:scrgbClr r="0" g="0" b="0"/>
        </a:effectRef>
        <a:fontRef idx="minor"/>
      </dsp:style>
    </dsp:sp>
    <dsp:sp modelId="{D5E56CD7-A8F1-492C-B6FF-25308E45588A}">
      <dsp:nvSpPr>
        <dsp:cNvPr id="0" name=""/>
        <dsp:cNvSpPr/>
      </dsp:nvSpPr>
      <dsp:spPr>
        <a:xfrm>
          <a:off x="4680773" y="3066991"/>
          <a:ext cx="1623535" cy="707767"/>
        </a:xfrm>
        <a:prstGeom prst="chevron">
          <a:avLst>
            <a:gd name="adj" fmla="val 25000"/>
          </a:avLst>
        </a:prstGeom>
        <a:solidFill>
          <a:schemeClr val="accent5">
            <a:hueOff val="1603047"/>
            <a:satOff val="-18876"/>
            <a:lumOff val="12549"/>
            <a:alphaOff val="0"/>
          </a:schemeClr>
        </a:solidFill>
        <a:ln w="15875" cap="rnd" cmpd="sng" algn="ctr">
          <a:solidFill>
            <a:schemeClr val="accent5">
              <a:hueOff val="1603047"/>
              <a:satOff val="-18876"/>
              <a:lumOff val="1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kern="1200"/>
            <a:t>18 June 21</a:t>
          </a:r>
        </a:p>
      </dsp:txBody>
      <dsp:txXfrm>
        <a:off x="4857715" y="3066991"/>
        <a:ext cx="1269651" cy="707767"/>
      </dsp:txXfrm>
    </dsp:sp>
    <dsp:sp modelId="{E854FE59-E5BC-4C8C-9E00-EE703FF761C0}">
      <dsp:nvSpPr>
        <dsp:cNvPr id="0" name=""/>
        <dsp:cNvSpPr/>
      </dsp:nvSpPr>
      <dsp:spPr>
        <a:xfrm>
          <a:off x="4810656" y="1021619"/>
          <a:ext cx="1318310" cy="1742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latin typeface="Arial" panose="020B0604020202020204" pitchFamily="34" charset="0"/>
              <a:cs typeface="Arial" panose="020B0604020202020204" pitchFamily="34" charset="0"/>
            </a:rPr>
            <a:t>Case released; notified that case was continued</a:t>
          </a:r>
        </a:p>
      </dsp:txBody>
      <dsp:txXfrm>
        <a:off x="4810656" y="1021619"/>
        <a:ext cx="1318310" cy="1742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EB8BF-EAE4-4239-AAFB-191303B80397}">
      <dsp:nvSpPr>
        <dsp:cNvPr id="0" name=""/>
        <dsp:cNvSpPr/>
      </dsp:nvSpPr>
      <dsp:spPr>
        <a:xfrm>
          <a:off x="0" y="930573"/>
          <a:ext cx="6266011" cy="9360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 </a:t>
          </a:r>
          <a:r>
            <a:rPr lang="en-US" sz="4000" kern="1200" dirty="0">
              <a:latin typeface="Arial" panose="020B0604020202020204" pitchFamily="34" charset="0"/>
              <a:cs typeface="Arial" panose="020B0604020202020204" pitchFamily="34" charset="0"/>
            </a:rPr>
            <a:t>Generic (CLD Analyst)</a:t>
          </a:r>
        </a:p>
      </dsp:txBody>
      <dsp:txXfrm>
        <a:off x="45692" y="976265"/>
        <a:ext cx="6174627" cy="844616"/>
      </dsp:txXfrm>
    </dsp:sp>
    <dsp:sp modelId="{806C750D-2305-4A6C-AC9C-D9E6E5A7F0B6}">
      <dsp:nvSpPr>
        <dsp:cNvPr id="0" name=""/>
        <dsp:cNvSpPr/>
      </dsp:nvSpPr>
      <dsp:spPr>
        <a:xfrm>
          <a:off x="0" y="1981773"/>
          <a:ext cx="6266011" cy="936000"/>
        </a:xfrm>
        <a:prstGeom prst="roundRect">
          <a:avLst/>
        </a:prstGeom>
        <a:gradFill rotWithShape="0">
          <a:gsLst>
            <a:gs pos="0">
              <a:schemeClr val="accent2">
                <a:hueOff val="-355029"/>
                <a:satOff val="-2934"/>
                <a:lumOff val="-6274"/>
                <a:alphaOff val="0"/>
                <a:tint val="96000"/>
                <a:lumMod val="104000"/>
              </a:schemeClr>
            </a:gs>
            <a:gs pos="100000">
              <a:schemeClr val="accent2">
                <a:hueOff val="-355029"/>
                <a:satOff val="-2934"/>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 </a:t>
          </a:r>
          <a:r>
            <a:rPr lang="en-US" sz="2800" kern="1200" dirty="0">
              <a:latin typeface="Arial" panose="020B0604020202020204" pitchFamily="34" charset="0"/>
              <a:cs typeface="Arial" panose="020B0604020202020204" pitchFamily="34" charset="0"/>
            </a:rPr>
            <a:t>Block off: multiple days/week</a:t>
          </a:r>
        </a:p>
      </dsp:txBody>
      <dsp:txXfrm>
        <a:off x="45692" y="2027465"/>
        <a:ext cx="6174627" cy="844616"/>
      </dsp:txXfrm>
    </dsp:sp>
    <dsp:sp modelId="{40BA7D71-740F-4F4D-93B1-01550A457D46}">
      <dsp:nvSpPr>
        <dsp:cNvPr id="0" name=""/>
        <dsp:cNvSpPr/>
      </dsp:nvSpPr>
      <dsp:spPr>
        <a:xfrm>
          <a:off x="0" y="3032973"/>
          <a:ext cx="6266011" cy="936000"/>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 </a:t>
          </a:r>
          <a:r>
            <a:rPr lang="en-US" sz="4000" kern="1200" dirty="0">
              <a:latin typeface="Arial" panose="020B0604020202020204" pitchFamily="34" charset="0"/>
              <a:cs typeface="Arial" panose="020B0604020202020204" pitchFamily="34" charset="0"/>
            </a:rPr>
            <a:t>Evidence Technician</a:t>
          </a:r>
        </a:p>
      </dsp:txBody>
      <dsp:txXfrm>
        <a:off x="45692" y="3078665"/>
        <a:ext cx="6174627" cy="844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EB8BF-EAE4-4239-AAFB-191303B80397}">
      <dsp:nvSpPr>
        <dsp:cNvPr id="0" name=""/>
        <dsp:cNvSpPr/>
      </dsp:nvSpPr>
      <dsp:spPr>
        <a:xfrm>
          <a:off x="0" y="380261"/>
          <a:ext cx="6266011" cy="1331674"/>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a:t>
          </a:r>
          <a:r>
            <a:rPr lang="en-US" sz="2000" kern="1200" dirty="0">
              <a:latin typeface="Arial" panose="020B0604020202020204" pitchFamily="34" charset="0"/>
              <a:cs typeface="Arial" panose="020B0604020202020204" pitchFamily="34" charset="0"/>
            </a:rPr>
            <a:t>Foundational Documents can be found at https://attorneygeneral.nd.gov/alcoholtoxicology-testing</a:t>
          </a:r>
        </a:p>
      </dsp:txBody>
      <dsp:txXfrm>
        <a:off x="65007" y="445268"/>
        <a:ext cx="6135997" cy="1201660"/>
      </dsp:txXfrm>
    </dsp:sp>
    <dsp:sp modelId="{806C750D-2305-4A6C-AC9C-D9E6E5A7F0B6}">
      <dsp:nvSpPr>
        <dsp:cNvPr id="0" name=""/>
        <dsp:cNvSpPr/>
      </dsp:nvSpPr>
      <dsp:spPr>
        <a:xfrm>
          <a:off x="0" y="1783936"/>
          <a:ext cx="6266011" cy="1331674"/>
        </a:xfrm>
        <a:prstGeom prst="roundRect">
          <a:avLst/>
        </a:prstGeom>
        <a:gradFill rotWithShape="0">
          <a:gsLst>
            <a:gs pos="0">
              <a:schemeClr val="accent2">
                <a:hueOff val="-355029"/>
                <a:satOff val="-2934"/>
                <a:lumOff val="-6274"/>
                <a:alphaOff val="0"/>
                <a:tint val="96000"/>
                <a:lumMod val="104000"/>
              </a:schemeClr>
            </a:gs>
            <a:gs pos="100000">
              <a:schemeClr val="accent2">
                <a:hueOff val="-355029"/>
                <a:satOff val="-2934"/>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 </a:t>
          </a:r>
          <a:r>
            <a:rPr lang="en-US" sz="1800" kern="1200" dirty="0">
              <a:latin typeface="Arial" panose="020B0604020202020204" pitchFamily="34" charset="0"/>
              <a:cs typeface="Arial" panose="020B0604020202020204" pitchFamily="34" charset="0"/>
            </a:rPr>
            <a:t>The CLD trains &amp; certifies </a:t>
          </a:r>
          <a:r>
            <a:rPr lang="en-US" sz="1800" kern="1200" dirty="0" err="1">
              <a:latin typeface="Arial" panose="020B0604020202020204" pitchFamily="34" charset="0"/>
              <a:cs typeface="Arial" panose="020B0604020202020204" pitchFamily="34" charset="0"/>
            </a:rPr>
            <a:t>Intoxilizer</a:t>
          </a:r>
          <a:r>
            <a:rPr lang="en-US" sz="1800" kern="1200" dirty="0">
              <a:latin typeface="Arial" panose="020B0604020202020204" pitchFamily="34" charset="0"/>
              <a:cs typeface="Arial" panose="020B0604020202020204" pitchFamily="34" charset="0"/>
            </a:rPr>
            <a:t> Users; inspects </a:t>
          </a:r>
          <a:r>
            <a:rPr lang="en-US" sz="1800" kern="1200" dirty="0" err="1">
              <a:latin typeface="Arial" panose="020B0604020202020204" pitchFamily="34" charset="0"/>
              <a:cs typeface="Arial" panose="020B0604020202020204" pitchFamily="34" charset="0"/>
            </a:rPr>
            <a:t>Intoxilizer</a:t>
          </a:r>
          <a:r>
            <a:rPr lang="en-US" sz="1800" kern="1200" dirty="0">
              <a:latin typeface="Arial" panose="020B0604020202020204" pitchFamily="34" charset="0"/>
              <a:cs typeface="Arial" panose="020B0604020202020204" pitchFamily="34" charset="0"/>
            </a:rPr>
            <a:t> instruments</a:t>
          </a:r>
        </a:p>
      </dsp:txBody>
      <dsp:txXfrm>
        <a:off x="65007" y="1848943"/>
        <a:ext cx="6135997" cy="1201660"/>
      </dsp:txXfrm>
    </dsp:sp>
    <dsp:sp modelId="{40BA7D71-740F-4F4D-93B1-01550A457D46}">
      <dsp:nvSpPr>
        <dsp:cNvPr id="0" name=""/>
        <dsp:cNvSpPr/>
      </dsp:nvSpPr>
      <dsp:spPr>
        <a:xfrm>
          <a:off x="0" y="3187610"/>
          <a:ext cx="6266011" cy="1331674"/>
        </a:xfrm>
        <a:prstGeom prst="roundRec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  </a:t>
          </a:r>
          <a:r>
            <a:rPr lang="en-US" sz="2500" kern="1200" dirty="0">
              <a:latin typeface="Arial" panose="020B0604020202020204" pitchFamily="34" charset="0"/>
              <a:cs typeface="Arial" panose="020B0604020202020204" pitchFamily="34" charset="0"/>
            </a:rPr>
            <a:t>CLD personnel DO NOT operate the </a:t>
          </a:r>
          <a:r>
            <a:rPr lang="en-US" sz="2500" kern="1200" dirty="0" err="1">
              <a:latin typeface="Arial" panose="020B0604020202020204" pitchFamily="34" charset="0"/>
              <a:cs typeface="Arial" panose="020B0604020202020204" pitchFamily="34" charset="0"/>
            </a:rPr>
            <a:t>Intoxilizers</a:t>
          </a:r>
          <a:r>
            <a:rPr lang="en-US" sz="2500" kern="1200" dirty="0">
              <a:latin typeface="Arial" panose="020B0604020202020204" pitchFamily="34" charset="0"/>
              <a:cs typeface="Arial" panose="020B0604020202020204" pitchFamily="34" charset="0"/>
            </a:rPr>
            <a:t> in the field; therefore can only testify to the foundational documents</a:t>
          </a:r>
        </a:p>
      </dsp:txBody>
      <dsp:txXfrm>
        <a:off x="65007" y="3252617"/>
        <a:ext cx="6135997" cy="1201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439E6-4E20-49FE-B5AF-5592B9488726}">
      <dsp:nvSpPr>
        <dsp:cNvPr id="0" name=""/>
        <dsp:cNvSpPr/>
      </dsp:nvSpPr>
      <dsp:spPr>
        <a:xfrm>
          <a:off x="0" y="128484"/>
          <a:ext cx="10353675" cy="57330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Cass County is the only SA’s Office that contacts the CLD on a regular basis to indicate cases that can be terminated (sent back to LEA without analysis).</a:t>
          </a:r>
        </a:p>
      </dsp:txBody>
      <dsp:txXfrm>
        <a:off x="27986" y="156470"/>
        <a:ext cx="10297703" cy="517328"/>
      </dsp:txXfrm>
    </dsp:sp>
    <dsp:sp modelId="{4E9C3824-E20F-40EB-8EDA-566AC46862BF}">
      <dsp:nvSpPr>
        <dsp:cNvPr id="0" name=""/>
        <dsp:cNvSpPr/>
      </dsp:nvSpPr>
      <dsp:spPr>
        <a:xfrm>
          <a:off x="0" y="742104"/>
          <a:ext cx="10353675" cy="57330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 of Terminated Cases (majority queried by CLD FCU personnel prior to beginning analysis): </a:t>
          </a:r>
        </a:p>
      </dsp:txBody>
      <dsp:txXfrm>
        <a:off x="27986" y="770090"/>
        <a:ext cx="10297703" cy="517328"/>
      </dsp:txXfrm>
    </dsp:sp>
    <dsp:sp modelId="{60CDBEB6-01C3-494E-A4E0-CA12390E8E4F}">
      <dsp:nvSpPr>
        <dsp:cNvPr id="0" name=""/>
        <dsp:cNvSpPr/>
      </dsp:nvSpPr>
      <dsp:spPr>
        <a:xfrm>
          <a:off x="0" y="1355724"/>
          <a:ext cx="10353675" cy="57330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2018:  705</a:t>
          </a:r>
        </a:p>
      </dsp:txBody>
      <dsp:txXfrm>
        <a:off x="27986" y="1383710"/>
        <a:ext cx="10297703" cy="517328"/>
      </dsp:txXfrm>
    </dsp:sp>
    <dsp:sp modelId="{DD325D25-3167-429A-A385-FC6D89367956}">
      <dsp:nvSpPr>
        <dsp:cNvPr id="0" name=""/>
        <dsp:cNvSpPr/>
      </dsp:nvSpPr>
      <dsp:spPr>
        <a:xfrm>
          <a:off x="0" y="1969344"/>
          <a:ext cx="10353675" cy="57330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2019:  909 </a:t>
          </a:r>
        </a:p>
      </dsp:txBody>
      <dsp:txXfrm>
        <a:off x="27986" y="1997330"/>
        <a:ext cx="10297703" cy="517328"/>
      </dsp:txXfrm>
    </dsp:sp>
    <dsp:sp modelId="{B02F6474-2EF8-4AC9-B911-978116A3388B}">
      <dsp:nvSpPr>
        <dsp:cNvPr id="0" name=""/>
        <dsp:cNvSpPr/>
      </dsp:nvSpPr>
      <dsp:spPr>
        <a:xfrm>
          <a:off x="0" y="2582964"/>
          <a:ext cx="10353675" cy="57330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2020:  1510 (691 Controlled Substances cases were TERMINATED by the CLD (January 1, 2020 – March 4, 2020) based on ND Courts information. </a:t>
          </a:r>
        </a:p>
      </dsp:txBody>
      <dsp:txXfrm>
        <a:off x="27986" y="2610950"/>
        <a:ext cx="10297703" cy="517328"/>
      </dsp:txXfrm>
    </dsp:sp>
    <dsp:sp modelId="{2E08B7F2-F834-44DB-BB95-DBC33FD4CBAC}">
      <dsp:nvSpPr>
        <dsp:cNvPr id="0" name=""/>
        <dsp:cNvSpPr/>
      </dsp:nvSpPr>
      <dsp:spPr>
        <a:xfrm>
          <a:off x="0" y="3196584"/>
          <a:ext cx="10353675" cy="57330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2021:  498</a:t>
          </a:r>
        </a:p>
      </dsp:txBody>
      <dsp:txXfrm>
        <a:off x="27986" y="3224570"/>
        <a:ext cx="10297703" cy="517328"/>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95A21D-FD25-4309-91A3-F463F3269979}" type="datetimeFigureOut">
              <a:rPr lang="en-US" smtClean="0"/>
              <a:t>7/15/2021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A96AA04-4757-461F-BD1C-E254258C094B}" type="slidenum">
              <a:rPr lang="en-US" smtClean="0"/>
              <a:t>‹#›</a:t>
            </a:fld>
            <a:endParaRPr lang="en-US"/>
          </a:p>
        </p:txBody>
      </p:sp>
    </p:spTree>
    <p:extLst>
      <p:ext uri="{BB962C8B-B14F-4D97-AF65-F5344CB8AC3E}">
        <p14:creationId xmlns:p14="http://schemas.microsoft.com/office/powerpoint/2010/main" val="422904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1</a:t>
            </a:fld>
            <a:endParaRPr lang="en-US"/>
          </a:p>
        </p:txBody>
      </p:sp>
    </p:spTree>
    <p:extLst>
      <p:ext uri="{BB962C8B-B14F-4D97-AF65-F5344CB8AC3E}">
        <p14:creationId xmlns:p14="http://schemas.microsoft.com/office/powerpoint/2010/main" val="376382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12 months depending on experience and competency</a:t>
            </a:r>
          </a:p>
        </p:txBody>
      </p:sp>
      <p:sp>
        <p:nvSpPr>
          <p:cNvPr id="4" name="Slide Number Placeholder 3"/>
          <p:cNvSpPr>
            <a:spLocks noGrp="1"/>
          </p:cNvSpPr>
          <p:nvPr>
            <p:ph type="sldNum" sz="quarter" idx="5"/>
          </p:nvPr>
        </p:nvSpPr>
        <p:spPr/>
        <p:txBody>
          <a:bodyPr/>
          <a:lstStyle/>
          <a:p>
            <a:fld id="{FA96AA04-4757-461F-BD1C-E254258C094B}" type="slidenum">
              <a:rPr lang="en-US" smtClean="0"/>
              <a:t>10</a:t>
            </a:fld>
            <a:endParaRPr lang="en-US"/>
          </a:p>
        </p:txBody>
      </p:sp>
    </p:spTree>
    <p:extLst>
      <p:ext uri="{BB962C8B-B14F-4D97-AF65-F5344CB8AC3E}">
        <p14:creationId xmlns:p14="http://schemas.microsoft.com/office/powerpoint/2010/main" val="73122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 additional requirements:  Molecular Biology, Biochemistry, Genetics and Statistics; TL must have Masters Degree and 3 years of experience in a DNA Laboratory</a:t>
            </a:r>
          </a:p>
        </p:txBody>
      </p:sp>
      <p:sp>
        <p:nvSpPr>
          <p:cNvPr id="4" name="Slide Number Placeholder 3"/>
          <p:cNvSpPr>
            <a:spLocks noGrp="1"/>
          </p:cNvSpPr>
          <p:nvPr>
            <p:ph type="sldNum" sz="quarter" idx="5"/>
          </p:nvPr>
        </p:nvSpPr>
        <p:spPr/>
        <p:txBody>
          <a:bodyPr/>
          <a:lstStyle/>
          <a:p>
            <a:fld id="{FA96AA04-4757-461F-BD1C-E254258C094B}" type="slidenum">
              <a:rPr lang="en-US" smtClean="0"/>
              <a:t>11</a:t>
            </a:fld>
            <a:endParaRPr lang="en-US"/>
          </a:p>
        </p:txBody>
      </p:sp>
    </p:spTree>
    <p:extLst>
      <p:ext uri="{BB962C8B-B14F-4D97-AF65-F5344CB8AC3E}">
        <p14:creationId xmlns:p14="http://schemas.microsoft.com/office/powerpoint/2010/main" val="397391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12</a:t>
            </a:fld>
            <a:endParaRPr lang="en-US"/>
          </a:p>
        </p:txBody>
      </p:sp>
    </p:spTree>
    <p:extLst>
      <p:ext uri="{BB962C8B-B14F-4D97-AF65-F5344CB8AC3E}">
        <p14:creationId xmlns:p14="http://schemas.microsoft.com/office/powerpoint/2010/main" val="1432122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13</a:t>
            </a:fld>
            <a:endParaRPr lang="en-US"/>
          </a:p>
        </p:txBody>
      </p:sp>
    </p:spTree>
    <p:extLst>
      <p:ext uri="{BB962C8B-B14F-4D97-AF65-F5344CB8AC3E}">
        <p14:creationId xmlns:p14="http://schemas.microsoft.com/office/powerpoint/2010/main" val="2037178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twice a year (per kit – </a:t>
            </a:r>
            <a:r>
              <a:rPr lang="en-US" dirty="0" err="1"/>
              <a:t>GlobalFiler</a:t>
            </a:r>
            <a:r>
              <a:rPr lang="en-US" dirty="0"/>
              <a:t>, Fusion, </a:t>
            </a:r>
            <a:r>
              <a:rPr lang="en-US" dirty="0" err="1"/>
              <a:t>Yfiler</a:t>
            </a:r>
            <a:r>
              <a:rPr lang="en-US" dirty="0"/>
              <a:t>, Paternity, CODIS and mixtures); Other disciplines: once per year</a:t>
            </a:r>
          </a:p>
          <a:p>
            <a:endParaRPr lang="en-US" dirty="0"/>
          </a:p>
          <a:p>
            <a:r>
              <a:rPr lang="en-US" dirty="0"/>
              <a:t>WHY WE ARE ACCREDITED… ROBUST QUALITY MANAGEMENT SYSTEM; COMPETENT SCIENTISTS; REPRODUCIBLE RESULTS</a:t>
            </a:r>
          </a:p>
        </p:txBody>
      </p:sp>
      <p:sp>
        <p:nvSpPr>
          <p:cNvPr id="4" name="Slide Number Placeholder 3"/>
          <p:cNvSpPr>
            <a:spLocks noGrp="1"/>
          </p:cNvSpPr>
          <p:nvPr>
            <p:ph type="sldNum" sz="quarter" idx="5"/>
          </p:nvPr>
        </p:nvSpPr>
        <p:spPr/>
        <p:txBody>
          <a:bodyPr/>
          <a:lstStyle/>
          <a:p>
            <a:fld id="{FA96AA04-4757-461F-BD1C-E254258C094B}" type="slidenum">
              <a:rPr lang="en-US" smtClean="0"/>
              <a:t>14</a:t>
            </a:fld>
            <a:endParaRPr lang="en-US"/>
          </a:p>
        </p:txBody>
      </p:sp>
    </p:spTree>
    <p:extLst>
      <p:ext uri="{BB962C8B-B14F-4D97-AF65-F5344CB8AC3E}">
        <p14:creationId xmlns:p14="http://schemas.microsoft.com/office/powerpoint/2010/main" val="142922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15</a:t>
            </a:fld>
            <a:endParaRPr lang="en-US"/>
          </a:p>
        </p:txBody>
      </p:sp>
    </p:spTree>
    <p:extLst>
      <p:ext uri="{BB962C8B-B14F-4D97-AF65-F5344CB8AC3E}">
        <p14:creationId xmlns:p14="http://schemas.microsoft.com/office/powerpoint/2010/main" val="1616056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16</a:t>
            </a:fld>
            <a:endParaRPr lang="en-US"/>
          </a:p>
        </p:txBody>
      </p:sp>
    </p:spTree>
    <p:extLst>
      <p:ext uri="{BB962C8B-B14F-4D97-AF65-F5344CB8AC3E}">
        <p14:creationId xmlns:p14="http://schemas.microsoft.com/office/powerpoint/2010/main" val="173068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17</a:t>
            </a:fld>
            <a:endParaRPr lang="en-US"/>
          </a:p>
        </p:txBody>
      </p:sp>
    </p:spTree>
    <p:extLst>
      <p:ext uri="{BB962C8B-B14F-4D97-AF65-F5344CB8AC3E}">
        <p14:creationId xmlns:p14="http://schemas.microsoft.com/office/powerpoint/2010/main" val="43643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18</a:t>
            </a:fld>
            <a:endParaRPr lang="en-US"/>
          </a:p>
        </p:txBody>
      </p:sp>
    </p:spTree>
    <p:extLst>
      <p:ext uri="{BB962C8B-B14F-4D97-AF65-F5344CB8AC3E}">
        <p14:creationId xmlns:p14="http://schemas.microsoft.com/office/powerpoint/2010/main" val="268510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19</a:t>
            </a:fld>
            <a:endParaRPr lang="en-US"/>
          </a:p>
        </p:txBody>
      </p:sp>
    </p:spTree>
    <p:extLst>
      <p:ext uri="{BB962C8B-B14F-4D97-AF65-F5344CB8AC3E}">
        <p14:creationId xmlns:p14="http://schemas.microsoft.com/office/powerpoint/2010/main" val="59942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2</a:t>
            </a:fld>
            <a:endParaRPr lang="en-US"/>
          </a:p>
        </p:txBody>
      </p:sp>
    </p:spTree>
    <p:extLst>
      <p:ext uri="{BB962C8B-B14F-4D97-AF65-F5344CB8AC3E}">
        <p14:creationId xmlns:p14="http://schemas.microsoft.com/office/powerpoint/2010/main" val="2222137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of personnel = increased pending cases; increased number of cases in review due to losing 2 interpreting analysts</a:t>
            </a:r>
          </a:p>
        </p:txBody>
      </p:sp>
      <p:sp>
        <p:nvSpPr>
          <p:cNvPr id="4" name="Slide Number Placeholder 3"/>
          <p:cNvSpPr>
            <a:spLocks noGrp="1"/>
          </p:cNvSpPr>
          <p:nvPr>
            <p:ph type="sldNum" sz="quarter" idx="5"/>
          </p:nvPr>
        </p:nvSpPr>
        <p:spPr/>
        <p:txBody>
          <a:bodyPr/>
          <a:lstStyle/>
          <a:p>
            <a:fld id="{FA96AA04-4757-461F-BD1C-E254258C094B}" type="slidenum">
              <a:rPr lang="en-US" smtClean="0"/>
              <a:t>20</a:t>
            </a:fld>
            <a:endParaRPr lang="en-US"/>
          </a:p>
        </p:txBody>
      </p:sp>
    </p:spTree>
    <p:extLst>
      <p:ext uri="{BB962C8B-B14F-4D97-AF65-F5344CB8AC3E}">
        <p14:creationId xmlns:p14="http://schemas.microsoft.com/office/powerpoint/2010/main" val="118809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21</a:t>
            </a:fld>
            <a:endParaRPr lang="en-US"/>
          </a:p>
        </p:txBody>
      </p:sp>
    </p:spTree>
    <p:extLst>
      <p:ext uri="{BB962C8B-B14F-4D97-AF65-F5344CB8AC3E}">
        <p14:creationId xmlns:p14="http://schemas.microsoft.com/office/powerpoint/2010/main" val="2664044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22</a:t>
            </a:fld>
            <a:endParaRPr lang="en-US"/>
          </a:p>
        </p:txBody>
      </p:sp>
    </p:spTree>
    <p:extLst>
      <p:ext uri="{BB962C8B-B14F-4D97-AF65-F5344CB8AC3E}">
        <p14:creationId xmlns:p14="http://schemas.microsoft.com/office/powerpoint/2010/main" val="3049314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154 CODIS Hits – confirmation process</a:t>
            </a:r>
          </a:p>
        </p:txBody>
      </p:sp>
      <p:sp>
        <p:nvSpPr>
          <p:cNvPr id="4" name="Slide Number Placeholder 3"/>
          <p:cNvSpPr>
            <a:spLocks noGrp="1"/>
          </p:cNvSpPr>
          <p:nvPr>
            <p:ph type="sldNum" sz="quarter" idx="5"/>
          </p:nvPr>
        </p:nvSpPr>
        <p:spPr/>
        <p:txBody>
          <a:bodyPr/>
          <a:lstStyle/>
          <a:p>
            <a:fld id="{FA96AA04-4757-461F-BD1C-E254258C094B}" type="slidenum">
              <a:rPr lang="en-US" smtClean="0"/>
              <a:t>23</a:t>
            </a:fld>
            <a:endParaRPr lang="en-US"/>
          </a:p>
        </p:txBody>
      </p:sp>
    </p:spTree>
    <p:extLst>
      <p:ext uri="{BB962C8B-B14F-4D97-AF65-F5344CB8AC3E}">
        <p14:creationId xmlns:p14="http://schemas.microsoft.com/office/powerpoint/2010/main" val="232337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Cases completed decreased due to loss of personnel, including 1 FS being taken off of casework; TAT decreased due to prioritizations (calculation of TAT) BUT cases completed decreased by 66%</a:t>
            </a:r>
          </a:p>
        </p:txBody>
      </p:sp>
      <p:sp>
        <p:nvSpPr>
          <p:cNvPr id="4" name="Slide Number Placeholder 3"/>
          <p:cNvSpPr>
            <a:spLocks noGrp="1"/>
          </p:cNvSpPr>
          <p:nvPr>
            <p:ph type="sldNum" sz="quarter" idx="5"/>
          </p:nvPr>
        </p:nvSpPr>
        <p:spPr/>
        <p:txBody>
          <a:bodyPr/>
          <a:lstStyle/>
          <a:p>
            <a:fld id="{FA96AA04-4757-461F-BD1C-E254258C094B}" type="slidenum">
              <a:rPr lang="en-US" smtClean="0"/>
              <a:t>24</a:t>
            </a:fld>
            <a:endParaRPr lang="en-US"/>
          </a:p>
        </p:txBody>
      </p:sp>
    </p:spTree>
    <p:extLst>
      <p:ext uri="{BB962C8B-B14F-4D97-AF65-F5344CB8AC3E}">
        <p14:creationId xmlns:p14="http://schemas.microsoft.com/office/powerpoint/2010/main" val="4282221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ABOVE AND BEYOND</a:t>
            </a:r>
          </a:p>
        </p:txBody>
      </p:sp>
      <p:sp>
        <p:nvSpPr>
          <p:cNvPr id="4" name="Slide Number Placeholder 3"/>
          <p:cNvSpPr>
            <a:spLocks noGrp="1"/>
          </p:cNvSpPr>
          <p:nvPr>
            <p:ph type="sldNum" sz="quarter" idx="5"/>
          </p:nvPr>
        </p:nvSpPr>
        <p:spPr/>
        <p:txBody>
          <a:bodyPr/>
          <a:lstStyle/>
          <a:p>
            <a:fld id="{FA96AA04-4757-461F-BD1C-E254258C094B}" type="slidenum">
              <a:rPr lang="en-US" smtClean="0"/>
              <a:t>25</a:t>
            </a:fld>
            <a:endParaRPr lang="en-US"/>
          </a:p>
        </p:txBody>
      </p:sp>
    </p:spTree>
    <p:extLst>
      <p:ext uri="{BB962C8B-B14F-4D97-AF65-F5344CB8AC3E}">
        <p14:creationId xmlns:p14="http://schemas.microsoft.com/office/powerpoint/2010/main" val="2085979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26</a:t>
            </a:fld>
            <a:endParaRPr lang="en-US"/>
          </a:p>
        </p:txBody>
      </p:sp>
    </p:spTree>
    <p:extLst>
      <p:ext uri="{BB962C8B-B14F-4D97-AF65-F5344CB8AC3E}">
        <p14:creationId xmlns:p14="http://schemas.microsoft.com/office/powerpoint/2010/main" val="1833687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Instrument issues; validation of new instruments and methods; Paternity Leave; COVID; PT personnel</a:t>
            </a:r>
          </a:p>
        </p:txBody>
      </p:sp>
      <p:sp>
        <p:nvSpPr>
          <p:cNvPr id="4" name="Slide Number Placeholder 3"/>
          <p:cNvSpPr>
            <a:spLocks noGrp="1"/>
          </p:cNvSpPr>
          <p:nvPr>
            <p:ph type="sldNum" sz="quarter" idx="5"/>
          </p:nvPr>
        </p:nvSpPr>
        <p:spPr/>
        <p:txBody>
          <a:bodyPr/>
          <a:lstStyle/>
          <a:p>
            <a:fld id="{FA96AA04-4757-461F-BD1C-E254258C094B}" type="slidenum">
              <a:rPr lang="en-US" smtClean="0"/>
              <a:t>27</a:t>
            </a:fld>
            <a:endParaRPr lang="en-US"/>
          </a:p>
        </p:txBody>
      </p:sp>
    </p:spTree>
    <p:extLst>
      <p:ext uri="{BB962C8B-B14F-4D97-AF65-F5344CB8AC3E}">
        <p14:creationId xmlns:p14="http://schemas.microsoft.com/office/powerpoint/2010/main" val="1599709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funding used to purchase instruments, consumables, kits, training</a:t>
            </a:r>
          </a:p>
        </p:txBody>
      </p:sp>
      <p:sp>
        <p:nvSpPr>
          <p:cNvPr id="4" name="Slide Number Placeholder 3"/>
          <p:cNvSpPr>
            <a:spLocks noGrp="1"/>
          </p:cNvSpPr>
          <p:nvPr>
            <p:ph type="sldNum" sz="quarter" idx="5"/>
          </p:nvPr>
        </p:nvSpPr>
        <p:spPr/>
        <p:txBody>
          <a:bodyPr/>
          <a:lstStyle/>
          <a:p>
            <a:fld id="{FA96AA04-4757-461F-BD1C-E254258C094B}" type="slidenum">
              <a:rPr lang="en-US" smtClean="0"/>
              <a:t>28</a:t>
            </a:fld>
            <a:endParaRPr lang="en-US"/>
          </a:p>
        </p:txBody>
      </p:sp>
    </p:spTree>
    <p:extLst>
      <p:ext uri="{BB962C8B-B14F-4D97-AF65-F5344CB8AC3E}">
        <p14:creationId xmlns:p14="http://schemas.microsoft.com/office/powerpoint/2010/main" val="4194409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Prioritizations; subpoenas, testimony; terminating cases</a:t>
            </a:r>
          </a:p>
        </p:txBody>
      </p:sp>
      <p:sp>
        <p:nvSpPr>
          <p:cNvPr id="4" name="Slide Number Placeholder 3"/>
          <p:cNvSpPr>
            <a:spLocks noGrp="1"/>
          </p:cNvSpPr>
          <p:nvPr>
            <p:ph type="sldNum" sz="quarter" idx="5"/>
          </p:nvPr>
        </p:nvSpPr>
        <p:spPr/>
        <p:txBody>
          <a:bodyPr/>
          <a:lstStyle/>
          <a:p>
            <a:fld id="{FA96AA04-4757-461F-BD1C-E254258C094B}" type="slidenum">
              <a:rPr lang="en-US" smtClean="0"/>
              <a:t>29</a:t>
            </a:fld>
            <a:endParaRPr lang="en-US"/>
          </a:p>
        </p:txBody>
      </p:sp>
    </p:spTree>
    <p:extLst>
      <p:ext uri="{BB962C8B-B14F-4D97-AF65-F5344CB8AC3E}">
        <p14:creationId xmlns:p14="http://schemas.microsoft.com/office/powerpoint/2010/main" val="1254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Management System responsibilities: personnel (education &amp; training); validations; analysis of results; review of results; reporting</a:t>
            </a:r>
          </a:p>
        </p:txBody>
      </p:sp>
      <p:sp>
        <p:nvSpPr>
          <p:cNvPr id="4" name="Slide Number Placeholder 3"/>
          <p:cNvSpPr>
            <a:spLocks noGrp="1"/>
          </p:cNvSpPr>
          <p:nvPr>
            <p:ph type="sldNum" sz="quarter" idx="5"/>
          </p:nvPr>
        </p:nvSpPr>
        <p:spPr/>
        <p:txBody>
          <a:bodyPr/>
          <a:lstStyle/>
          <a:p>
            <a:fld id="{FA96AA04-4757-461F-BD1C-E254258C094B}" type="slidenum">
              <a:rPr lang="en-US" smtClean="0"/>
              <a:t>3</a:t>
            </a:fld>
            <a:endParaRPr lang="en-US"/>
          </a:p>
        </p:txBody>
      </p:sp>
    </p:spTree>
    <p:extLst>
      <p:ext uri="{BB962C8B-B14F-4D97-AF65-F5344CB8AC3E}">
        <p14:creationId xmlns:p14="http://schemas.microsoft.com/office/powerpoint/2010/main" val="957089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30</a:t>
            </a:fld>
            <a:endParaRPr lang="en-US"/>
          </a:p>
        </p:txBody>
      </p:sp>
    </p:spTree>
    <p:extLst>
      <p:ext uri="{BB962C8B-B14F-4D97-AF65-F5344CB8AC3E}">
        <p14:creationId xmlns:p14="http://schemas.microsoft.com/office/powerpoint/2010/main" val="571501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31</a:t>
            </a:fld>
            <a:endParaRPr lang="en-US"/>
          </a:p>
        </p:txBody>
      </p:sp>
    </p:spTree>
    <p:extLst>
      <p:ext uri="{BB962C8B-B14F-4D97-AF65-F5344CB8AC3E}">
        <p14:creationId xmlns:p14="http://schemas.microsoft.com/office/powerpoint/2010/main" val="3550548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32</a:t>
            </a:fld>
            <a:endParaRPr lang="en-US"/>
          </a:p>
        </p:txBody>
      </p:sp>
    </p:spTree>
    <p:extLst>
      <p:ext uri="{BB962C8B-B14F-4D97-AF65-F5344CB8AC3E}">
        <p14:creationId xmlns:p14="http://schemas.microsoft.com/office/powerpoint/2010/main" val="2181381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33</a:t>
            </a:fld>
            <a:endParaRPr lang="en-US"/>
          </a:p>
        </p:txBody>
      </p:sp>
    </p:spTree>
    <p:extLst>
      <p:ext uri="{BB962C8B-B14F-4D97-AF65-F5344CB8AC3E}">
        <p14:creationId xmlns:p14="http://schemas.microsoft.com/office/powerpoint/2010/main" val="626964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34</a:t>
            </a:fld>
            <a:endParaRPr lang="en-US"/>
          </a:p>
        </p:txBody>
      </p:sp>
    </p:spTree>
    <p:extLst>
      <p:ext uri="{BB962C8B-B14F-4D97-AF65-F5344CB8AC3E}">
        <p14:creationId xmlns:p14="http://schemas.microsoft.com/office/powerpoint/2010/main" val="3037611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35</a:t>
            </a:fld>
            <a:endParaRPr lang="en-US"/>
          </a:p>
        </p:txBody>
      </p:sp>
    </p:spTree>
    <p:extLst>
      <p:ext uri="{BB962C8B-B14F-4D97-AF65-F5344CB8AC3E}">
        <p14:creationId xmlns:p14="http://schemas.microsoft.com/office/powerpoint/2010/main" val="4017070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36</a:t>
            </a:fld>
            <a:endParaRPr lang="en-US"/>
          </a:p>
        </p:txBody>
      </p:sp>
    </p:spTree>
    <p:extLst>
      <p:ext uri="{BB962C8B-B14F-4D97-AF65-F5344CB8AC3E}">
        <p14:creationId xmlns:p14="http://schemas.microsoft.com/office/powerpoint/2010/main" val="462078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37</a:t>
            </a:fld>
            <a:endParaRPr lang="en-US"/>
          </a:p>
        </p:txBody>
      </p:sp>
    </p:spTree>
    <p:extLst>
      <p:ext uri="{BB962C8B-B14F-4D97-AF65-F5344CB8AC3E}">
        <p14:creationId xmlns:p14="http://schemas.microsoft.com/office/powerpoint/2010/main" val="2387182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38</a:t>
            </a:fld>
            <a:endParaRPr lang="en-US"/>
          </a:p>
        </p:txBody>
      </p:sp>
    </p:spTree>
    <p:extLst>
      <p:ext uri="{BB962C8B-B14F-4D97-AF65-F5344CB8AC3E}">
        <p14:creationId xmlns:p14="http://schemas.microsoft.com/office/powerpoint/2010/main" val="717193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39</a:t>
            </a:fld>
            <a:endParaRPr lang="en-US"/>
          </a:p>
        </p:txBody>
      </p:sp>
    </p:spTree>
    <p:extLst>
      <p:ext uri="{BB962C8B-B14F-4D97-AF65-F5344CB8AC3E}">
        <p14:creationId xmlns:p14="http://schemas.microsoft.com/office/powerpoint/2010/main" val="422453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~$5K spent on calibrated glassware in addition to time of personnel to calculate MU – results showed that there was no significant change in MU using calibrated glassware (+/- 4.0% to +/-4.6% (UV-Vis) and +/-7.5% to +/- 7.8% (GC/MS)</a:t>
            </a:r>
          </a:p>
        </p:txBody>
      </p:sp>
      <p:sp>
        <p:nvSpPr>
          <p:cNvPr id="4" name="Slide Number Placeholder 3"/>
          <p:cNvSpPr>
            <a:spLocks noGrp="1"/>
          </p:cNvSpPr>
          <p:nvPr>
            <p:ph type="sldNum" sz="quarter" idx="5"/>
          </p:nvPr>
        </p:nvSpPr>
        <p:spPr/>
        <p:txBody>
          <a:bodyPr/>
          <a:lstStyle/>
          <a:p>
            <a:fld id="{FA96AA04-4757-461F-BD1C-E254258C094B}" type="slidenum">
              <a:rPr lang="en-US" smtClean="0"/>
              <a:t>4</a:t>
            </a:fld>
            <a:endParaRPr lang="en-US"/>
          </a:p>
        </p:txBody>
      </p:sp>
    </p:spTree>
    <p:extLst>
      <p:ext uri="{BB962C8B-B14F-4D97-AF65-F5344CB8AC3E}">
        <p14:creationId xmlns:p14="http://schemas.microsoft.com/office/powerpoint/2010/main" val="3876986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40</a:t>
            </a:fld>
            <a:endParaRPr lang="en-US"/>
          </a:p>
        </p:txBody>
      </p:sp>
    </p:spTree>
    <p:extLst>
      <p:ext uri="{BB962C8B-B14F-4D97-AF65-F5344CB8AC3E}">
        <p14:creationId xmlns:p14="http://schemas.microsoft.com/office/powerpoint/2010/main" val="281120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5</a:t>
            </a:fld>
            <a:endParaRPr lang="en-US"/>
          </a:p>
        </p:txBody>
      </p:sp>
    </p:spTree>
    <p:extLst>
      <p:ext uri="{BB962C8B-B14F-4D97-AF65-F5344CB8AC3E}">
        <p14:creationId xmlns:p14="http://schemas.microsoft.com/office/powerpoint/2010/main" val="429279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96AA04-4757-461F-BD1C-E254258C094B}" type="slidenum">
              <a:rPr lang="en-US" smtClean="0"/>
              <a:t>6</a:t>
            </a:fld>
            <a:endParaRPr lang="en-US"/>
          </a:p>
        </p:txBody>
      </p:sp>
    </p:spTree>
    <p:extLst>
      <p:ext uri="{BB962C8B-B14F-4D97-AF65-F5344CB8AC3E}">
        <p14:creationId xmlns:p14="http://schemas.microsoft.com/office/powerpoint/2010/main" val="3842596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Unit: 3 in training (2 authorized to screen; 1 probation extended); 1 – MAT Leave  FCU:  2 resignations in March 2021; 1 – MAT Leave = 3 FS – analysis and reviews</a:t>
            </a:r>
          </a:p>
          <a:p>
            <a:r>
              <a:rPr lang="en-US" dirty="0"/>
              <a:t>Hiring:  finite pool of candidates due to specialty of Forensics and specific requirements (ISO and FBI QAS)</a:t>
            </a:r>
          </a:p>
        </p:txBody>
      </p:sp>
      <p:sp>
        <p:nvSpPr>
          <p:cNvPr id="4" name="Slide Number Placeholder 3"/>
          <p:cNvSpPr>
            <a:spLocks noGrp="1"/>
          </p:cNvSpPr>
          <p:nvPr>
            <p:ph type="sldNum" sz="quarter" idx="5"/>
          </p:nvPr>
        </p:nvSpPr>
        <p:spPr/>
        <p:txBody>
          <a:bodyPr/>
          <a:lstStyle/>
          <a:p>
            <a:fld id="{FA96AA04-4757-461F-BD1C-E254258C094B}" type="slidenum">
              <a:rPr lang="en-US" smtClean="0"/>
              <a:t>7</a:t>
            </a:fld>
            <a:endParaRPr lang="en-US"/>
          </a:p>
        </p:txBody>
      </p:sp>
    </p:spTree>
    <p:extLst>
      <p:ext uri="{BB962C8B-B14F-4D97-AF65-F5344CB8AC3E}">
        <p14:creationId xmlns:p14="http://schemas.microsoft.com/office/powerpoint/2010/main" val="3005897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DNA Unit – July and August 2020:  resignation of TWO interpreting DNA Analysts; September 2020: probationary release of trainee  FCU:  FS taken off of casework; 1 – MAT Leave  January 2021: resignation of LPE</a:t>
            </a:r>
          </a:p>
        </p:txBody>
      </p:sp>
      <p:sp>
        <p:nvSpPr>
          <p:cNvPr id="4" name="Slide Number Placeholder 3"/>
          <p:cNvSpPr>
            <a:spLocks noGrp="1"/>
          </p:cNvSpPr>
          <p:nvPr>
            <p:ph type="sldNum" sz="quarter" idx="5"/>
          </p:nvPr>
        </p:nvSpPr>
        <p:spPr/>
        <p:txBody>
          <a:bodyPr/>
          <a:lstStyle/>
          <a:p>
            <a:fld id="{FA96AA04-4757-461F-BD1C-E254258C094B}" type="slidenum">
              <a:rPr lang="en-US" smtClean="0"/>
              <a:t>8</a:t>
            </a:fld>
            <a:endParaRPr lang="en-US"/>
          </a:p>
        </p:txBody>
      </p:sp>
    </p:spTree>
    <p:extLst>
      <p:ext uri="{BB962C8B-B14F-4D97-AF65-F5344CB8AC3E}">
        <p14:creationId xmlns:p14="http://schemas.microsoft.com/office/powerpoint/2010/main" val="153938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A96AA04-4757-461F-BD1C-E254258C094B}" type="slidenum">
              <a:rPr lang="en-US" smtClean="0"/>
              <a:t>9</a:t>
            </a:fld>
            <a:endParaRPr lang="en-US"/>
          </a:p>
        </p:txBody>
      </p:sp>
    </p:spTree>
    <p:extLst>
      <p:ext uri="{BB962C8B-B14F-4D97-AF65-F5344CB8AC3E}">
        <p14:creationId xmlns:p14="http://schemas.microsoft.com/office/powerpoint/2010/main" val="107800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0D19D6-85FE-47B4-BFDE-4EFAAAE745F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57871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0D19D6-85FE-47B4-BFDE-4EFAAAE745F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4027598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0D19D6-85FE-47B4-BFDE-4EFAAAE745F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2659922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0D19D6-85FE-47B4-BFDE-4EFAAAE745F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805A9-B4B7-47F2-8FD5-D4BCDC46190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1362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0D19D6-85FE-47B4-BFDE-4EFAAAE745F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348326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B0D19D6-85FE-47B4-BFDE-4EFAAAE745F7}"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137911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B0D19D6-85FE-47B4-BFDE-4EFAAAE745F7}"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3420029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D19D6-85FE-47B4-BFDE-4EFAAAE745F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200801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D19D6-85FE-47B4-BFDE-4EFAAAE745F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146188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0D19D6-85FE-47B4-BFDE-4EFAAAE745F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196300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0D19D6-85FE-47B4-BFDE-4EFAAAE745F7}" type="datetimeFigureOut">
              <a:rPr lang="en-US" smtClean="0"/>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97670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0D19D6-85FE-47B4-BFDE-4EFAAAE745F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299714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0D19D6-85FE-47B4-BFDE-4EFAAAE745F7}" type="datetimeFigureOut">
              <a:rPr lang="en-US" smtClean="0"/>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320723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0D19D6-85FE-47B4-BFDE-4EFAAAE745F7}" type="datetimeFigureOut">
              <a:rPr lang="en-US" smtClean="0"/>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176575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D19D6-85FE-47B4-BFDE-4EFAAAE745F7}" type="datetimeFigureOut">
              <a:rPr lang="en-US" smtClean="0"/>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231858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0D19D6-85FE-47B4-BFDE-4EFAAAE745F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2940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B0D19D6-85FE-47B4-BFDE-4EFAAAE745F7}" type="datetimeFigureOut">
              <a:rPr lang="en-US" smtClean="0"/>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805A9-B4B7-47F2-8FD5-D4BCDC461902}" type="slidenum">
              <a:rPr lang="en-US" smtClean="0"/>
              <a:t>‹#›</a:t>
            </a:fld>
            <a:endParaRPr lang="en-US"/>
          </a:p>
        </p:txBody>
      </p:sp>
    </p:spTree>
    <p:extLst>
      <p:ext uri="{BB962C8B-B14F-4D97-AF65-F5344CB8AC3E}">
        <p14:creationId xmlns:p14="http://schemas.microsoft.com/office/powerpoint/2010/main" val="147300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B0D19D6-85FE-47B4-BFDE-4EFAAAE745F7}" type="datetimeFigureOut">
              <a:rPr lang="en-US" smtClean="0"/>
              <a:t>7/15/2021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34805A9-B4B7-47F2-8FD5-D4BCDC461902}" type="slidenum">
              <a:rPr lang="en-US" smtClean="0"/>
              <a:t>‹#›</a:t>
            </a:fld>
            <a:endParaRPr lang="en-US"/>
          </a:p>
        </p:txBody>
      </p:sp>
    </p:spTree>
    <p:extLst>
      <p:ext uri="{BB962C8B-B14F-4D97-AF65-F5344CB8AC3E}">
        <p14:creationId xmlns:p14="http://schemas.microsoft.com/office/powerpoint/2010/main" val="186908568"/>
      </p:ext>
    </p:extLst>
  </p:cSld>
  <p:clrMap bg1="dk1" tx1="lt1" bg2="dk2" tx2="lt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 id="214748418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hyperlink" Target="https://wtop.com/dc/2021/03/first-on-wtop-dc-forensic-lab-under-criminal-investigation-over-firearms-case/" TargetMode="External"/><Relationship Id="rId3" Type="http://schemas.openxmlformats.org/officeDocument/2006/relationships/hyperlink" Target="https://wtop.com/wp-content/uploads/2021/03/rondell_mcleod_dfs_court_filing_march_22.pdf" TargetMode="External"/><Relationship Id="rId7" Type="http://schemas.openxmlformats.org/officeDocument/2006/relationships/hyperlink" Target="https://wtop.com/wp-content/uploads/2021/06/MMB-to-Chairman-Mendelson-re-DFS-5-28-2111.pdf"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s://wtop.com/dc/2021/05/director-of-embattled-dc-crime-lab-confirms-departure-in-letter-to-staff/" TargetMode="External"/><Relationship Id="rId5" Type="http://schemas.openxmlformats.org/officeDocument/2006/relationships/hyperlink" Target="https://wtop.com/dc/2021/04/first-on-wtop-embattled-dc-crime-lab-has-accreditation-suspended/" TargetMode="External"/><Relationship Id="rId4" Type="http://schemas.openxmlformats.org/officeDocument/2006/relationships/hyperlink" Target="https://dcist.com/story/21/04/03/troubled-d-c-crime-lab-loses-its-accreditat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netflix.com/title/8023333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4.png"/><Relationship Id="rId9" Type="http://schemas.microsoft.com/office/2007/relationships/diagramDrawing" Target="../diagrams/drawing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368" y="936523"/>
            <a:ext cx="5663381" cy="42475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48017" y="1251770"/>
            <a:ext cx="5707626" cy="4280720"/>
          </a:xfrm>
          <a:prstGeom prst="rect">
            <a:avLst/>
          </a:prstGeom>
        </p:spPr>
      </p:pic>
      <p:pic>
        <p:nvPicPr>
          <p:cNvPr id="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4442" y="5525326"/>
            <a:ext cx="1233488" cy="1200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7368" y="5397599"/>
            <a:ext cx="6964759" cy="646331"/>
          </a:xfrm>
          <a:prstGeom prst="rect">
            <a:avLst/>
          </a:prstGeom>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“Everything You Need to Know About the CLD" </a:t>
            </a:r>
          </a:p>
          <a:p>
            <a:r>
              <a:rPr lang="en-US" b="1" dirty="0">
                <a:latin typeface="Arial" panose="020B0604020202020204" pitchFamily="34" charset="0"/>
                <a:cs typeface="Arial" panose="020B0604020202020204" pitchFamily="34" charset="0"/>
              </a:rPr>
              <a:t>			June 23, 2021</a:t>
            </a:r>
          </a:p>
        </p:txBody>
      </p:sp>
    </p:spTree>
    <p:extLst>
      <p:ext uri="{BB962C8B-B14F-4D97-AF65-F5344CB8AC3E}">
        <p14:creationId xmlns:p14="http://schemas.microsoft.com/office/powerpoint/2010/main" val="4279239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BCD2-61E2-47E6-BC1E-04C941DFC5BC}"/>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TRAINING PROGRAM</a:t>
            </a:r>
          </a:p>
        </p:txBody>
      </p:sp>
      <p:sp>
        <p:nvSpPr>
          <p:cNvPr id="3" name="Content Placeholder 2">
            <a:extLst>
              <a:ext uri="{FF2B5EF4-FFF2-40B4-BE49-F238E27FC236}">
                <a16:creationId xmlns:a16="http://schemas.microsoft.com/office/drawing/2014/main" id="{C003B68D-BD31-4176-B741-88B9D014F738}"/>
              </a:ext>
            </a:extLst>
          </p:cNvPr>
          <p:cNvSpPr>
            <a:spLocks noGrp="1"/>
          </p:cNvSpPr>
          <p:nvPr>
            <p:ph idx="1"/>
          </p:nvPr>
        </p:nvSpPr>
        <p:spPr/>
        <p:txBody>
          <a:bodyPr>
            <a:normAutofit fontScale="70000" lnSpcReduction="20000"/>
          </a:bodyPr>
          <a:lstStyle/>
          <a:p>
            <a:pPr marL="36900" indent="0">
              <a:buNone/>
            </a:pPr>
            <a:r>
              <a:rPr lang="en-US" dirty="0">
                <a:latin typeface="Arial" panose="020B0604020202020204" pitchFamily="34" charset="0"/>
                <a:cs typeface="Arial" panose="020B0604020202020204" pitchFamily="34" charset="0"/>
              </a:rPr>
              <a:t>6.2.2.2 The training program for each function influencing the results of laboratory activities, to the extent necessary based on job function, shall include: </a:t>
            </a:r>
          </a:p>
          <a:p>
            <a:pPr marL="36900" indent="0">
              <a:buNone/>
            </a:pPr>
            <a:r>
              <a:rPr lang="en-US" dirty="0">
                <a:latin typeface="Arial" panose="020B0604020202020204" pitchFamily="34" charset="0"/>
                <a:cs typeface="Arial" panose="020B0604020202020204" pitchFamily="34" charset="0"/>
              </a:rPr>
              <a:t>a) the knowledge, skills, and abilities needed to perform work; </a:t>
            </a:r>
          </a:p>
          <a:p>
            <a:pPr marL="36900" indent="0">
              <a:buNone/>
            </a:pPr>
            <a:r>
              <a:rPr lang="en-US" dirty="0">
                <a:latin typeface="Arial" panose="020B0604020202020204" pitchFamily="34" charset="0"/>
                <a:cs typeface="Arial" panose="020B0604020202020204" pitchFamily="34" charset="0"/>
              </a:rPr>
              <a:t>b) general knowledge of forensic science; </a:t>
            </a:r>
          </a:p>
          <a:p>
            <a:pPr marL="36900" indent="0">
              <a:buNone/>
            </a:pPr>
            <a:r>
              <a:rPr lang="en-US" dirty="0">
                <a:latin typeface="Arial" panose="020B0604020202020204" pitchFamily="34" charset="0"/>
                <a:cs typeface="Arial" panose="020B0604020202020204" pitchFamily="34" charset="0"/>
              </a:rPr>
              <a:t>c) the application of ethical practices in forensic science; </a:t>
            </a:r>
          </a:p>
          <a:p>
            <a:pPr marL="36900" indent="0">
              <a:buNone/>
            </a:pPr>
            <a:r>
              <a:rPr lang="en-US" dirty="0">
                <a:latin typeface="Arial" panose="020B0604020202020204" pitchFamily="34" charset="0"/>
                <a:cs typeface="Arial" panose="020B0604020202020204" pitchFamily="34" charset="0"/>
              </a:rPr>
              <a:t>d) criminal law, civil law, and testimony; </a:t>
            </a:r>
          </a:p>
          <a:p>
            <a:pPr marL="36900" indent="0">
              <a:buNone/>
            </a:pPr>
            <a:r>
              <a:rPr lang="en-US" dirty="0">
                <a:latin typeface="Arial" panose="020B0604020202020204" pitchFamily="34" charset="0"/>
                <a:cs typeface="Arial" panose="020B0604020202020204" pitchFamily="34" charset="0"/>
              </a:rPr>
              <a:t>e) provisions for retraining; </a:t>
            </a:r>
          </a:p>
          <a:p>
            <a:pPr marL="36900" indent="0">
              <a:buNone/>
            </a:pPr>
            <a:r>
              <a:rPr lang="en-US" dirty="0">
                <a:latin typeface="Arial" panose="020B0604020202020204" pitchFamily="34" charset="0"/>
                <a:cs typeface="Arial" panose="020B0604020202020204" pitchFamily="34" charset="0"/>
              </a:rPr>
              <a:t>f) provisions for maintenance of skills and expertise; and </a:t>
            </a:r>
          </a:p>
          <a:p>
            <a:pPr marL="36900" indent="0">
              <a:buNone/>
            </a:pPr>
            <a:r>
              <a:rPr lang="en-US" dirty="0">
                <a:latin typeface="Arial" panose="020B0604020202020204" pitchFamily="34" charset="0"/>
                <a:cs typeface="Arial" panose="020B0604020202020204" pitchFamily="34" charset="0"/>
              </a:rPr>
              <a:t>g) criteria for acceptable performance</a:t>
            </a:r>
          </a:p>
          <a:p>
            <a:endParaRPr lang="en-US" dirty="0">
              <a:latin typeface="Arial" panose="020B0604020202020204" pitchFamily="34" charset="0"/>
              <a:cs typeface="Arial" panose="020B0604020202020204" pitchFamily="34" charset="0"/>
            </a:endParaRPr>
          </a:p>
          <a:p>
            <a:pPr marL="36900" indent="0">
              <a:buNone/>
            </a:pPr>
            <a:r>
              <a:rPr lang="en-US" dirty="0">
                <a:latin typeface="Arial" panose="020B0604020202020204" pitchFamily="34" charset="0"/>
                <a:cs typeface="Arial" panose="020B0604020202020204" pitchFamily="34" charset="0"/>
              </a:rPr>
              <a:t>6.2.3.1 All personnel who perform testing or calibration shall be competency tested. Testing or calibration includes the review and authorization of results and expressing an opinion or an interpretation. The competency test shall include practical examination(s) that cover the spectrum of anticipated tasks related to the test or calibration. The competency test intended results shall be achieved prior to performing the tasks on a test or calibration item.</a:t>
            </a:r>
          </a:p>
        </p:txBody>
      </p:sp>
    </p:spTree>
    <p:extLst>
      <p:ext uri="{BB962C8B-B14F-4D97-AF65-F5344CB8AC3E}">
        <p14:creationId xmlns:p14="http://schemas.microsoft.com/office/powerpoint/2010/main" val="321049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E4C4-76B6-4F2C-82D5-9EEBC7E64C1F}"/>
              </a:ext>
            </a:extLst>
          </p:cNvPr>
          <p:cNvSpPr>
            <a:spLocks noGrp="1"/>
          </p:cNvSpPr>
          <p:nvPr>
            <p:ph type="title"/>
          </p:nvPr>
        </p:nvSpPr>
        <p:spPr>
          <a:xfrm>
            <a:off x="913795" y="287080"/>
            <a:ext cx="10353762" cy="871870"/>
          </a:xfrm>
        </p:spPr>
        <p:txBody>
          <a:bodyPr>
            <a:normAutofit/>
          </a:bodyPr>
          <a:lstStyle/>
          <a:p>
            <a:r>
              <a:rPr lang="en-US" dirty="0">
                <a:latin typeface="Arial" panose="020B0604020202020204" pitchFamily="34" charset="0"/>
                <a:cs typeface="Arial" panose="020B0604020202020204" pitchFamily="34" charset="0"/>
              </a:rPr>
              <a:t>EDUCATION REQUIREMENTS</a:t>
            </a:r>
          </a:p>
        </p:txBody>
      </p:sp>
      <p:pic>
        <p:nvPicPr>
          <p:cNvPr id="4" name="Content Placeholder 3">
            <a:extLst>
              <a:ext uri="{FF2B5EF4-FFF2-40B4-BE49-F238E27FC236}">
                <a16:creationId xmlns:a16="http://schemas.microsoft.com/office/drawing/2014/main" id="{C0836006-B294-48B1-866A-4B2EDB3E83E1}"/>
              </a:ext>
            </a:extLst>
          </p:cNvPr>
          <p:cNvPicPr>
            <a:picLocks noGrp="1" noChangeAspect="1"/>
          </p:cNvPicPr>
          <p:nvPr>
            <p:ph idx="1"/>
          </p:nvPr>
        </p:nvPicPr>
        <p:blipFill>
          <a:blip r:embed="rId3"/>
          <a:stretch>
            <a:fillRect/>
          </a:stretch>
        </p:blipFill>
        <p:spPr>
          <a:xfrm>
            <a:off x="3732028" y="1158949"/>
            <a:ext cx="4944139" cy="5507665"/>
          </a:xfrm>
          <a:prstGeom prst="rect">
            <a:avLst/>
          </a:prstGeom>
        </p:spPr>
      </p:pic>
    </p:spTree>
    <p:extLst>
      <p:ext uri="{BB962C8B-B14F-4D97-AF65-F5344CB8AC3E}">
        <p14:creationId xmlns:p14="http://schemas.microsoft.com/office/powerpoint/2010/main" val="209978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FCCB-B3FF-4496-AB2A-5F87D2619C8B}"/>
              </a:ext>
            </a:extLst>
          </p:cNvPr>
          <p:cNvSpPr>
            <a:spLocks noGrp="1"/>
          </p:cNvSpPr>
          <p:nvPr>
            <p:ph type="title"/>
          </p:nvPr>
        </p:nvSpPr>
        <p:spPr>
          <a:xfrm>
            <a:off x="913795" y="608437"/>
            <a:ext cx="10353762" cy="452557"/>
          </a:xfrm>
        </p:spPr>
        <p:txBody>
          <a:bodyPr>
            <a:normAutofit fontScale="90000"/>
          </a:bodyPr>
          <a:lstStyle/>
          <a:p>
            <a:r>
              <a:rPr lang="en-US" dirty="0">
                <a:latin typeface="Arial" panose="020B0604020202020204" pitchFamily="34" charset="0"/>
                <a:cs typeface="Arial" panose="020B0604020202020204" pitchFamily="34" charset="0"/>
              </a:rPr>
              <a:t>ISO/IEC 17025:2017</a:t>
            </a:r>
          </a:p>
        </p:txBody>
      </p:sp>
      <p:sp>
        <p:nvSpPr>
          <p:cNvPr id="3" name="Text Placeholder 2">
            <a:extLst>
              <a:ext uri="{FF2B5EF4-FFF2-40B4-BE49-F238E27FC236}">
                <a16:creationId xmlns:a16="http://schemas.microsoft.com/office/drawing/2014/main" id="{95A5BCA2-3F8B-49A1-87FA-CB743BD2546B}"/>
              </a:ext>
            </a:extLst>
          </p:cNvPr>
          <p:cNvSpPr>
            <a:spLocks noGrp="1"/>
          </p:cNvSpPr>
          <p:nvPr>
            <p:ph type="body" sz="half" idx="2"/>
          </p:nvPr>
        </p:nvSpPr>
        <p:spPr>
          <a:xfrm>
            <a:off x="913794" y="1160585"/>
            <a:ext cx="10353763" cy="4636421"/>
          </a:xfrm>
        </p:spPr>
        <p:txBody>
          <a:bodyPr>
            <a:normAutofit fontScale="77500" lnSpcReduction="20000"/>
          </a:bodyPr>
          <a:lstStyle/>
          <a:p>
            <a:r>
              <a:rPr lang="en-US" sz="2100" b="1" dirty="0">
                <a:solidFill>
                  <a:srgbClr val="FF0000"/>
                </a:solidFill>
                <a:latin typeface="Arial" panose="020B0604020202020204" pitchFamily="34" charset="0"/>
                <a:cs typeface="Arial" panose="020B0604020202020204" pitchFamily="34" charset="0"/>
              </a:rPr>
              <a:t>7.2.2 Validation of methods </a:t>
            </a:r>
          </a:p>
          <a:p>
            <a:r>
              <a:rPr lang="en-US" dirty="0">
                <a:latin typeface="Arial" panose="020B0604020202020204" pitchFamily="34" charset="0"/>
                <a:cs typeface="Arial" panose="020B0604020202020204" pitchFamily="34" charset="0"/>
              </a:rPr>
              <a:t>7.2.2.1 The laboratory shall validate non-standard methods, laboratory-developed methods and standard methods used outside their intended scope or otherwise modified. The validation shall be as extensive as is necessary to meet the needs of the given application or field of application. </a:t>
            </a:r>
          </a:p>
          <a:p>
            <a:pPr algn="l"/>
            <a:r>
              <a:rPr lang="en-US" dirty="0">
                <a:latin typeface="Arial" panose="020B0604020202020204" pitchFamily="34" charset="0"/>
                <a:cs typeface="Arial" panose="020B0604020202020204" pitchFamily="34" charset="0"/>
              </a:rPr>
              <a:t>NOTE 1 Validation can include procedures for sampling, handling and transportation of test or calibration items. </a:t>
            </a:r>
          </a:p>
          <a:p>
            <a:pPr algn="l"/>
            <a:r>
              <a:rPr lang="en-US" dirty="0">
                <a:latin typeface="Arial" panose="020B0604020202020204" pitchFamily="34" charset="0"/>
                <a:cs typeface="Arial" panose="020B0604020202020204" pitchFamily="34" charset="0"/>
              </a:rPr>
              <a:t>NOTE 2 The techniques used for method validation can be one of, or a combination of, the following: </a:t>
            </a:r>
          </a:p>
          <a:p>
            <a:pPr algn="l"/>
            <a:r>
              <a:rPr lang="en-US" dirty="0">
                <a:latin typeface="Arial" panose="020B0604020202020204" pitchFamily="34" charset="0"/>
                <a:cs typeface="Arial" panose="020B0604020202020204" pitchFamily="34" charset="0"/>
              </a:rPr>
              <a:t>a)   calibration or evaluation of bias and precision using reference standards or reference materials; </a:t>
            </a:r>
          </a:p>
          <a:p>
            <a:pPr algn="l"/>
            <a:r>
              <a:rPr lang="en-US" dirty="0">
                <a:latin typeface="Arial" panose="020B0604020202020204" pitchFamily="34" charset="0"/>
                <a:cs typeface="Arial" panose="020B0604020202020204" pitchFamily="34" charset="0"/>
              </a:rPr>
              <a:t>b)   systematic assessment of the factors influencing the result; </a:t>
            </a:r>
          </a:p>
          <a:p>
            <a:pPr algn="l"/>
            <a:r>
              <a:rPr lang="en-US" dirty="0">
                <a:latin typeface="Arial" panose="020B0604020202020204" pitchFamily="34" charset="0"/>
                <a:cs typeface="Arial" panose="020B0604020202020204" pitchFamily="34" charset="0"/>
              </a:rPr>
              <a:t>c) testing method robustness through variation of controlled parameters, such as incubator temperature, volume dispensed; </a:t>
            </a:r>
          </a:p>
          <a:p>
            <a:pPr algn="l"/>
            <a:r>
              <a:rPr lang="en-US" dirty="0">
                <a:latin typeface="Arial" panose="020B0604020202020204" pitchFamily="34" charset="0"/>
                <a:cs typeface="Arial" panose="020B0604020202020204" pitchFamily="34" charset="0"/>
              </a:rPr>
              <a:t>d)   comparison of results achieved with other validated methods; </a:t>
            </a:r>
          </a:p>
          <a:p>
            <a:pPr algn="l"/>
            <a:r>
              <a:rPr lang="en-US" dirty="0">
                <a:latin typeface="Arial" panose="020B0604020202020204" pitchFamily="34" charset="0"/>
                <a:cs typeface="Arial" panose="020B0604020202020204" pitchFamily="34" charset="0"/>
              </a:rPr>
              <a:t>e)   interlaboratory comparisons; </a:t>
            </a:r>
          </a:p>
          <a:p>
            <a:pPr algn="l"/>
            <a:r>
              <a:rPr lang="en-US" dirty="0">
                <a:latin typeface="Arial" panose="020B0604020202020204" pitchFamily="34" charset="0"/>
                <a:cs typeface="Arial" panose="020B0604020202020204" pitchFamily="34" charset="0"/>
              </a:rPr>
              <a:t>f)   evaluation of measurement uncertainty of the results based on an understanding of the theoretical principles of the method and practical experience of the performance of the sampling or test method. </a:t>
            </a:r>
          </a:p>
          <a:p>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7.2.2.2 When changes are made to a validated method, the influence of such changes shall be determined and where they are found to affect the original validation, a new method validation shall be performed. </a:t>
            </a:r>
          </a:p>
          <a:p>
            <a:pPr algn="l"/>
            <a:r>
              <a:rPr lang="en-US" dirty="0">
                <a:latin typeface="Arial" panose="020B0604020202020204" pitchFamily="34" charset="0"/>
                <a:cs typeface="Arial" panose="020B0604020202020204" pitchFamily="34" charset="0"/>
              </a:rPr>
              <a:t>7.2.2.3 The performance characteristics of validated methods, as assessed for the intended use, shall be relevant to the customers' needs and consistent with specified requirements. </a:t>
            </a:r>
          </a:p>
          <a:p>
            <a:pPr algn="l"/>
            <a:r>
              <a:rPr lang="en-US" dirty="0">
                <a:latin typeface="Arial" panose="020B0604020202020204" pitchFamily="34" charset="0"/>
                <a:cs typeface="Arial" panose="020B0604020202020204" pitchFamily="34" charset="0"/>
              </a:rPr>
              <a:t>NOTE Performance characteristics can include, but are not limited to, measurement range, accuracy, measurement uncertainty of the results, limit of detection, limit of quantification, selectivity of the method, linearity, repeatability or reproducibility, robustness against external influences or cross-sensitivity against interference from the matrix of the sample or test object, and bias.</a:t>
            </a:r>
          </a:p>
        </p:txBody>
      </p:sp>
    </p:spTree>
    <p:extLst>
      <p:ext uri="{BB962C8B-B14F-4D97-AF65-F5344CB8AC3E}">
        <p14:creationId xmlns:p14="http://schemas.microsoft.com/office/powerpoint/2010/main" val="171035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3004"/>
            <a:ext cx="10353762" cy="507076"/>
          </a:xfrm>
        </p:spPr>
        <p:txBody>
          <a:bodyPr>
            <a:normAutofit fontScale="90000"/>
          </a:bodyPr>
          <a:lstStyle/>
          <a:p>
            <a:r>
              <a:rPr lang="en-US" sz="4000" dirty="0">
                <a:latin typeface="Arial" panose="020B0604020202020204" pitchFamily="34" charset="0"/>
                <a:cs typeface="Arial" panose="020B0604020202020204" pitchFamily="34" charset="0"/>
              </a:rPr>
              <a:t>VALIDATIONS</a:t>
            </a:r>
          </a:p>
        </p:txBody>
      </p:sp>
      <p:sp>
        <p:nvSpPr>
          <p:cNvPr id="3" name="Text Placeholder 2"/>
          <p:cNvSpPr>
            <a:spLocks noGrp="1"/>
          </p:cNvSpPr>
          <p:nvPr>
            <p:ph type="body" sz="half" idx="2"/>
          </p:nvPr>
        </p:nvSpPr>
        <p:spPr>
          <a:xfrm>
            <a:off x="913794" y="640079"/>
            <a:ext cx="10353763" cy="5835535"/>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743" y="741871"/>
            <a:ext cx="6113123" cy="5667241"/>
          </a:xfrm>
          <a:prstGeom prst="rect">
            <a:avLst/>
          </a:prstGeom>
        </p:spPr>
      </p:pic>
    </p:spTree>
    <p:extLst>
      <p:ext uri="{BB962C8B-B14F-4D97-AF65-F5344CB8AC3E}">
        <p14:creationId xmlns:p14="http://schemas.microsoft.com/office/powerpoint/2010/main" val="328951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C215-08CC-4A41-AAE5-758A0888435F}"/>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ISO/IEC 17025:2017</a:t>
            </a:r>
            <a:br>
              <a:rPr lang="en-US" dirty="0">
                <a:latin typeface="Arial" panose="020B0604020202020204" pitchFamily="34" charset="0"/>
                <a:cs typeface="Arial" panose="020B0604020202020204" pitchFamily="34" charset="0"/>
              </a:rPr>
            </a:br>
            <a:r>
              <a:rPr lang="en-US" dirty="0">
                <a:solidFill>
                  <a:srgbClr val="FF0000"/>
                </a:solidFill>
                <a:latin typeface="Arial" panose="020B0604020202020204" pitchFamily="34" charset="0"/>
                <a:cs typeface="Arial" panose="020B0604020202020204" pitchFamily="34" charset="0"/>
              </a:rPr>
              <a:t>PROFICIENCY TESTING</a:t>
            </a:r>
            <a:endParaRPr lang="en-US" dirty="0">
              <a:solidFill>
                <a:srgbClr val="FF0000"/>
              </a:solidFill>
            </a:endParaRPr>
          </a:p>
        </p:txBody>
      </p:sp>
      <p:sp>
        <p:nvSpPr>
          <p:cNvPr id="3" name="Content Placeholder 2">
            <a:extLst>
              <a:ext uri="{FF2B5EF4-FFF2-40B4-BE49-F238E27FC236}">
                <a16:creationId xmlns:a16="http://schemas.microsoft.com/office/drawing/2014/main" id="{161D7E8F-6AB8-42D2-8FF9-607959223CBA}"/>
              </a:ext>
            </a:extLst>
          </p:cNvPr>
          <p:cNvSpPr>
            <a:spLocks noGrp="1"/>
          </p:cNvSpPr>
          <p:nvPr>
            <p:ph idx="1"/>
          </p:nvPr>
        </p:nvSpPr>
        <p:spPr/>
        <p:txBody>
          <a:bodyPr>
            <a:normAutofit fontScale="47500" lnSpcReduction="20000"/>
          </a:bodyPr>
          <a:lstStyle/>
          <a:p>
            <a:pPr marL="36900" indent="0" algn="ctr">
              <a:buNone/>
            </a:pPr>
            <a:r>
              <a:rPr lang="en-US" sz="3300" b="1" dirty="0">
                <a:solidFill>
                  <a:srgbClr val="FF0000"/>
                </a:solidFill>
                <a:latin typeface="Arial" panose="020B0604020202020204" pitchFamily="34" charset="0"/>
                <a:cs typeface="Arial" panose="020B0604020202020204" pitchFamily="34" charset="0"/>
              </a:rPr>
              <a:t>7.7 Ensuring the validity of results</a:t>
            </a:r>
          </a:p>
          <a:p>
            <a:endParaRPr lang="en-US" sz="1200" dirty="0">
              <a:latin typeface="Arial" panose="020B0604020202020204" pitchFamily="34" charset="0"/>
              <a:cs typeface="Arial" panose="020B0604020202020204" pitchFamily="34" charset="0"/>
            </a:endParaRPr>
          </a:p>
          <a:p>
            <a:pPr marL="36900" indent="0">
              <a:buNone/>
            </a:pPr>
            <a:r>
              <a:rPr lang="en-US" sz="1700" dirty="0">
                <a:latin typeface="Arial" panose="020B0604020202020204" pitchFamily="34" charset="0"/>
                <a:cs typeface="Arial" panose="020B0604020202020204" pitchFamily="34" charset="0"/>
              </a:rPr>
              <a:t>7.7.1 The laboratory shall have a procedure for monitoring the validity of results. The resulting data shall be recorded in such a way that trends are detectable and, where practicable, statistical techniques shall be applied to review the results. This monitoring shall be planned and reviewed and shall include, where appropriate, but not be limited to: </a:t>
            </a:r>
          </a:p>
          <a:p>
            <a:pPr marL="265500" indent="-228600">
              <a:buAutoNum type="alphaLcParenR"/>
            </a:pPr>
            <a:r>
              <a:rPr lang="en-US" sz="1700" dirty="0">
                <a:latin typeface="Arial" panose="020B0604020202020204" pitchFamily="34" charset="0"/>
                <a:cs typeface="Arial" panose="020B0604020202020204" pitchFamily="34" charset="0"/>
              </a:rPr>
              <a:t>use of reference materials or quality control materials; </a:t>
            </a:r>
          </a:p>
          <a:p>
            <a:pPr marL="265500" indent="-228600">
              <a:buAutoNum type="alphaLcParenR"/>
            </a:pPr>
            <a:r>
              <a:rPr lang="en-US" sz="1700" dirty="0">
                <a:latin typeface="Arial" panose="020B0604020202020204" pitchFamily="34" charset="0"/>
                <a:cs typeface="Arial" panose="020B0604020202020204" pitchFamily="34" charset="0"/>
              </a:rPr>
              <a:t>use of alternative instrumentation that has been calibrated to provide traceable results; </a:t>
            </a:r>
          </a:p>
          <a:p>
            <a:pPr marL="265500" indent="-228600">
              <a:buAutoNum type="alphaLcParenR"/>
            </a:pPr>
            <a:r>
              <a:rPr lang="en-US" sz="1700" dirty="0">
                <a:latin typeface="Arial" panose="020B0604020202020204" pitchFamily="34" charset="0"/>
                <a:cs typeface="Arial" panose="020B0604020202020204" pitchFamily="34" charset="0"/>
              </a:rPr>
              <a:t>functional check(s) of measuring and testing equipment; </a:t>
            </a:r>
          </a:p>
          <a:p>
            <a:pPr marL="265500" indent="-228600">
              <a:buAutoNum type="alphaLcParenR"/>
            </a:pPr>
            <a:r>
              <a:rPr lang="en-US" sz="1700" dirty="0">
                <a:latin typeface="Arial" panose="020B0604020202020204" pitchFamily="34" charset="0"/>
                <a:cs typeface="Arial" panose="020B0604020202020204" pitchFamily="34" charset="0"/>
              </a:rPr>
              <a:t>use of check or working standards with control charts, where applicable; </a:t>
            </a:r>
          </a:p>
          <a:p>
            <a:pPr marL="265500" indent="-228600">
              <a:buAutoNum type="alphaLcParenR"/>
            </a:pPr>
            <a:r>
              <a:rPr lang="en-US" sz="1700" dirty="0">
                <a:latin typeface="Arial" panose="020B0604020202020204" pitchFamily="34" charset="0"/>
                <a:cs typeface="Arial" panose="020B0604020202020204" pitchFamily="34" charset="0"/>
              </a:rPr>
              <a:t>intermediate checks on measuring equipment; </a:t>
            </a:r>
          </a:p>
          <a:p>
            <a:pPr marL="265500" indent="-228600">
              <a:buAutoNum type="alphaLcParenR"/>
            </a:pPr>
            <a:r>
              <a:rPr lang="en-US" sz="1700" dirty="0">
                <a:latin typeface="Arial" panose="020B0604020202020204" pitchFamily="34" charset="0"/>
                <a:cs typeface="Arial" panose="020B0604020202020204" pitchFamily="34" charset="0"/>
              </a:rPr>
              <a:t>replicate tests or calibrations using the same or different methods; </a:t>
            </a:r>
          </a:p>
          <a:p>
            <a:pPr marL="265500" indent="-228600">
              <a:buAutoNum type="alphaLcParenR"/>
            </a:pPr>
            <a:r>
              <a:rPr lang="en-US" sz="1700" dirty="0">
                <a:latin typeface="Arial" panose="020B0604020202020204" pitchFamily="34" charset="0"/>
                <a:cs typeface="Arial" panose="020B0604020202020204" pitchFamily="34" charset="0"/>
              </a:rPr>
              <a:t>retesting or recalibration of retained items; </a:t>
            </a:r>
          </a:p>
          <a:p>
            <a:pPr marL="265500" indent="-228600">
              <a:buAutoNum type="alphaLcParenR"/>
            </a:pPr>
            <a:r>
              <a:rPr lang="en-US" sz="1700" dirty="0">
                <a:latin typeface="Arial" panose="020B0604020202020204" pitchFamily="34" charset="0"/>
                <a:cs typeface="Arial" panose="020B0604020202020204" pitchFamily="34" charset="0"/>
              </a:rPr>
              <a:t>correlation of results for different characteristics of an item; </a:t>
            </a:r>
          </a:p>
          <a:p>
            <a:pPr marL="265500" indent="-228600">
              <a:buAutoNum type="alphaLcParenR"/>
            </a:pPr>
            <a:r>
              <a:rPr lang="en-US" sz="1700" dirty="0">
                <a:latin typeface="Arial" panose="020B0604020202020204" pitchFamily="34" charset="0"/>
                <a:cs typeface="Arial" panose="020B0604020202020204" pitchFamily="34" charset="0"/>
              </a:rPr>
              <a:t>review of reported results; </a:t>
            </a:r>
          </a:p>
          <a:p>
            <a:pPr marL="265500" indent="-228600">
              <a:buAutoNum type="alphaLcParenR"/>
            </a:pPr>
            <a:r>
              <a:rPr lang="en-US" sz="1700" dirty="0" err="1">
                <a:latin typeface="Arial" panose="020B0604020202020204" pitchFamily="34" charset="0"/>
                <a:cs typeface="Arial" panose="020B0604020202020204" pitchFamily="34" charset="0"/>
              </a:rPr>
              <a:t>intralaboratory</a:t>
            </a:r>
            <a:r>
              <a:rPr lang="en-US" sz="1700" dirty="0">
                <a:latin typeface="Arial" panose="020B0604020202020204" pitchFamily="34" charset="0"/>
                <a:cs typeface="Arial" panose="020B0604020202020204" pitchFamily="34" charset="0"/>
              </a:rPr>
              <a:t> comparisons; </a:t>
            </a:r>
          </a:p>
          <a:p>
            <a:pPr marL="265500" indent="-228600">
              <a:buAutoNum type="alphaLcParenR"/>
            </a:pPr>
            <a:r>
              <a:rPr lang="en-US" sz="1700" dirty="0">
                <a:latin typeface="Arial" panose="020B0604020202020204" pitchFamily="34" charset="0"/>
                <a:cs typeface="Arial" panose="020B0604020202020204" pitchFamily="34" charset="0"/>
              </a:rPr>
              <a:t>testing of blind sample(s). </a:t>
            </a:r>
          </a:p>
          <a:p>
            <a:pPr marL="36900" indent="0">
              <a:buNone/>
            </a:pPr>
            <a:endParaRPr lang="en-US" sz="1700" dirty="0">
              <a:latin typeface="Arial" panose="020B0604020202020204" pitchFamily="34" charset="0"/>
              <a:cs typeface="Arial" panose="020B0604020202020204" pitchFamily="34" charset="0"/>
            </a:endParaRPr>
          </a:p>
          <a:p>
            <a:pPr marL="36900" indent="0">
              <a:buNone/>
            </a:pPr>
            <a:r>
              <a:rPr lang="en-US" sz="1700" dirty="0">
                <a:latin typeface="Arial" panose="020B0604020202020204" pitchFamily="34" charset="0"/>
                <a:cs typeface="Arial" panose="020B0604020202020204" pitchFamily="34" charset="0"/>
              </a:rPr>
              <a:t>7.7.2 The laboratory shall monitor its performance by comparison with results of other laboratories, where available and appropriate. This monitoring shall be planned and reviewed and shall include, but not be limited to, either or both of the following: </a:t>
            </a:r>
          </a:p>
          <a:p>
            <a:pPr marL="265500" indent="-228600">
              <a:buAutoNum type="alphaLcParenR"/>
            </a:pPr>
            <a:r>
              <a:rPr lang="en-US" sz="1700" dirty="0">
                <a:latin typeface="Arial" panose="020B0604020202020204" pitchFamily="34" charset="0"/>
                <a:cs typeface="Arial" panose="020B0604020202020204" pitchFamily="34" charset="0"/>
              </a:rPr>
              <a:t>participation in proficiency testing; </a:t>
            </a:r>
          </a:p>
          <a:p>
            <a:pPr marL="265500" indent="-228600">
              <a:buAutoNum type="alphaLcParenR"/>
            </a:pPr>
            <a:r>
              <a:rPr lang="en-US" sz="1700" dirty="0">
                <a:latin typeface="Arial" panose="020B0604020202020204" pitchFamily="34" charset="0"/>
                <a:cs typeface="Arial" panose="020B0604020202020204" pitchFamily="34" charset="0"/>
              </a:rPr>
              <a:t>participation in interlaboratory comparisons other than proficiency testing.</a:t>
            </a:r>
          </a:p>
        </p:txBody>
      </p:sp>
    </p:spTree>
    <p:extLst>
      <p:ext uri="{BB962C8B-B14F-4D97-AF65-F5344CB8AC3E}">
        <p14:creationId xmlns:p14="http://schemas.microsoft.com/office/powerpoint/2010/main" val="285398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86F6-0763-4567-ACF0-9446C53CB8DA}"/>
              </a:ext>
            </a:extLst>
          </p:cNvPr>
          <p:cNvSpPr>
            <a:spLocks noGrp="1"/>
          </p:cNvSpPr>
          <p:nvPr>
            <p:ph type="title" idx="4294967295"/>
          </p:nvPr>
        </p:nvSpPr>
        <p:spPr>
          <a:xfrm>
            <a:off x="360485" y="2121877"/>
            <a:ext cx="10810875" cy="969963"/>
          </a:xfrm>
        </p:spPr>
        <p:txBody>
          <a:bodyPr>
            <a:noAutofit/>
          </a:bodyPr>
          <a:lstStyle/>
          <a:p>
            <a:r>
              <a:rPr lang="en-US" sz="2400" dirty="0">
                <a:effectLst/>
                <a:latin typeface="Arial" panose="020B0604020202020204" pitchFamily="34" charset="0"/>
                <a:cs typeface="Arial" panose="020B0604020202020204" pitchFamily="34" charset="0"/>
              </a:rPr>
              <a:t>Forensic Laboratories are an important part of our judicial process. </a:t>
            </a:r>
            <a:br>
              <a:rPr lang="en-US" sz="2400" dirty="0">
                <a:effectLst/>
                <a:latin typeface="Arial" panose="020B0604020202020204" pitchFamily="34" charset="0"/>
                <a:cs typeface="Arial" panose="020B0604020202020204" pitchFamily="34" charset="0"/>
              </a:rPr>
            </a:b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Their purpose is to scientifically analyze and preserve evidence of crimes. </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Done right, forensic scientists help exclude the innocent and convict the guilty. </a:t>
            </a:r>
            <a:br>
              <a:rPr lang="en-US" sz="2400" dirty="0">
                <a:effectLst/>
                <a:latin typeface="Arial" panose="020B0604020202020204" pitchFamily="34" charset="0"/>
                <a:cs typeface="Arial" panose="020B0604020202020204" pitchFamily="34" charset="0"/>
              </a:rPr>
            </a:b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Done wrong, innocent people are convicted of crimes they didn’t commit.</a:t>
            </a:r>
            <a:endParaRPr lang="en-US" sz="2400" dirty="0"/>
          </a:p>
        </p:txBody>
      </p:sp>
    </p:spTree>
    <p:extLst>
      <p:ext uri="{BB962C8B-B14F-4D97-AF65-F5344CB8AC3E}">
        <p14:creationId xmlns:p14="http://schemas.microsoft.com/office/powerpoint/2010/main" val="67236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6E89-4AB9-4F5B-8F7B-9504CE1BB143}"/>
              </a:ext>
            </a:extLst>
          </p:cNvPr>
          <p:cNvSpPr>
            <a:spLocks noGrp="1"/>
          </p:cNvSpPr>
          <p:nvPr>
            <p:ph type="title"/>
          </p:nvPr>
        </p:nvSpPr>
        <p:spPr/>
        <p:txBody>
          <a:bodyPr>
            <a:normAutofit/>
          </a:bodyPr>
          <a:lstStyle/>
          <a:p>
            <a:r>
              <a:rPr lang="en-US" b="1" dirty="0">
                <a:solidFill>
                  <a:srgbClr val="FF0000"/>
                </a:solidFill>
                <a:effectLst/>
                <a:latin typeface="Arial" panose="020B0604020202020204" pitchFamily="34" charset="0"/>
                <a:cs typeface="Arial" panose="020B0604020202020204" pitchFamily="34" charset="0"/>
              </a:rPr>
              <a:t>Forensic Laboratory Scandals</a:t>
            </a:r>
            <a:endParaRPr lang="en-US" b="1" dirty="0">
              <a:solidFill>
                <a:srgbClr val="FF0000"/>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34A00C13-0F33-40A0-BA85-B8BE55E1DCAE}"/>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CA</a:t>
            </a:r>
          </a:p>
        </p:txBody>
      </p:sp>
      <p:sp>
        <p:nvSpPr>
          <p:cNvPr id="10" name="Text Placeholder 9">
            <a:extLst>
              <a:ext uri="{FF2B5EF4-FFF2-40B4-BE49-F238E27FC236}">
                <a16:creationId xmlns:a16="http://schemas.microsoft.com/office/drawing/2014/main" id="{AAA71E2B-8131-4C67-B589-4EF799F3C66A}"/>
              </a:ext>
            </a:extLst>
          </p:cNvPr>
          <p:cNvSpPr>
            <a:spLocks noGrp="1"/>
          </p:cNvSpPr>
          <p:nvPr>
            <p:ph type="body" sz="half" idx="15"/>
          </p:nvPr>
        </p:nvSpPr>
        <p:spPr/>
        <p:txBody>
          <a:bodyPr>
            <a:normAutofit/>
          </a:bodyPr>
          <a:lstStyle/>
          <a:p>
            <a:r>
              <a:rPr lang="en-US" sz="1100" dirty="0">
                <a:effectLst/>
                <a:latin typeface="Arial" panose="020B0604020202020204" pitchFamily="34" charset="0"/>
                <a:cs typeface="Arial" panose="020B0604020202020204" pitchFamily="34" charset="0"/>
              </a:rPr>
              <a:t>In 2010, a lab tech was found to have been using cocaine that she said had spilled in the lab, and had also taken cocaine from a colleague’s locker in the lab. </a:t>
            </a:r>
          </a:p>
          <a:p>
            <a:r>
              <a:rPr lang="en-US" sz="1100" dirty="0">
                <a:effectLst/>
                <a:latin typeface="Arial" panose="020B0604020202020204" pitchFamily="34" charset="0"/>
                <a:cs typeface="Arial" panose="020B0604020202020204" pitchFamily="34" charset="0"/>
              </a:rPr>
              <a:t>21 empty vials were found in the tech’s home. </a:t>
            </a:r>
          </a:p>
          <a:p>
            <a:r>
              <a:rPr lang="en-US" sz="1100" dirty="0">
                <a:effectLst/>
                <a:latin typeface="Arial" panose="020B0604020202020204" pitchFamily="34" charset="0"/>
                <a:cs typeface="Arial" panose="020B0604020202020204" pitchFamily="34" charset="0"/>
              </a:rPr>
              <a:t>11 evidence samples were found to have been tampered with in the lab. </a:t>
            </a:r>
          </a:p>
          <a:p>
            <a:r>
              <a:rPr lang="en-US" sz="1100" dirty="0">
                <a:effectLst/>
                <a:latin typeface="Arial" panose="020B0604020202020204" pitchFamily="34" charset="0"/>
                <a:cs typeface="Arial" panose="020B0604020202020204" pitchFamily="34" charset="0"/>
              </a:rPr>
              <a:t>An investigation found the defense attorneys were not told of the lab tech’s criminal past and that the work of the lab was slipshod. All of this is important to the tech’s credibility when testifying in court.</a:t>
            </a:r>
          </a:p>
          <a:p>
            <a:r>
              <a:rPr lang="en-US" sz="1100" dirty="0">
                <a:effectLst/>
                <a:latin typeface="Arial" panose="020B0604020202020204" pitchFamily="34" charset="0"/>
                <a:cs typeface="Arial" panose="020B0604020202020204" pitchFamily="34" charset="0"/>
              </a:rPr>
              <a:t> </a:t>
            </a:r>
            <a:r>
              <a:rPr lang="en-US" sz="1100" i="1" dirty="0">
                <a:effectLst/>
                <a:latin typeface="Arial" panose="020B0604020202020204" pitchFamily="34" charset="0"/>
                <a:cs typeface="Arial" panose="020B0604020202020204" pitchFamily="34" charset="0"/>
              </a:rPr>
              <a:t>San Francisco Weekly</a:t>
            </a:r>
            <a:r>
              <a:rPr lang="en-US" sz="1100" dirty="0">
                <a:effectLst/>
                <a:latin typeface="Arial" panose="020B0604020202020204" pitchFamily="34" charset="0"/>
                <a:cs typeface="Arial" panose="020B0604020202020204" pitchFamily="34" charset="0"/>
              </a:rPr>
              <a:t>, Jaxon Van </a:t>
            </a:r>
            <a:r>
              <a:rPr lang="en-US" sz="1100" dirty="0" err="1">
                <a:effectLst/>
                <a:latin typeface="Arial" panose="020B0604020202020204" pitchFamily="34" charset="0"/>
                <a:cs typeface="Arial" panose="020B0604020202020204" pitchFamily="34" charset="0"/>
              </a:rPr>
              <a:t>Derbeken</a:t>
            </a:r>
            <a:r>
              <a:rPr lang="en-US" sz="1100" dirty="0">
                <a:effectLst/>
                <a:latin typeface="Arial" panose="020B0604020202020204" pitchFamily="34" charset="0"/>
                <a:cs typeface="Arial" panose="020B0604020202020204" pitchFamily="34" charset="0"/>
              </a:rPr>
              <a:t>, April 14, 2010</a:t>
            </a:r>
          </a:p>
          <a:p>
            <a:endParaRPr lang="en-US" dirty="0"/>
          </a:p>
        </p:txBody>
      </p:sp>
      <p:sp>
        <p:nvSpPr>
          <p:cNvPr id="8" name="Text Placeholder 7">
            <a:extLst>
              <a:ext uri="{FF2B5EF4-FFF2-40B4-BE49-F238E27FC236}">
                <a16:creationId xmlns:a16="http://schemas.microsoft.com/office/drawing/2014/main" id="{3E9EC00F-F4A8-433F-BA2F-38D327AB314C}"/>
              </a:ext>
            </a:extLst>
          </p:cNvPr>
          <p:cNvSpPr>
            <a:spLocks noGrp="1"/>
          </p:cNvSpPr>
          <p:nvPr>
            <p:ph type="body" sz="quarter" idx="3"/>
          </p:nvPr>
        </p:nvSpPr>
        <p:spPr/>
        <p:txBody>
          <a:bodyPr/>
          <a:lstStyle/>
          <a:p>
            <a:r>
              <a:rPr lang="en-US" dirty="0">
                <a:latin typeface="Arial" panose="020B0604020202020204" pitchFamily="34" charset="0"/>
                <a:cs typeface="Arial" panose="020B0604020202020204" pitchFamily="34" charset="0"/>
              </a:rPr>
              <a:t>FBI</a:t>
            </a:r>
          </a:p>
        </p:txBody>
      </p:sp>
      <p:sp>
        <p:nvSpPr>
          <p:cNvPr id="11" name="Text Placeholder 10">
            <a:extLst>
              <a:ext uri="{FF2B5EF4-FFF2-40B4-BE49-F238E27FC236}">
                <a16:creationId xmlns:a16="http://schemas.microsoft.com/office/drawing/2014/main" id="{9924E8B2-3BE5-4E3A-B0C0-34CF85C050FC}"/>
              </a:ext>
            </a:extLst>
          </p:cNvPr>
          <p:cNvSpPr>
            <a:spLocks noGrp="1"/>
          </p:cNvSpPr>
          <p:nvPr>
            <p:ph type="body" sz="half" idx="16"/>
          </p:nvPr>
        </p:nvSpPr>
        <p:spPr/>
        <p:txBody>
          <a:bodyPr/>
          <a:lstStyle/>
          <a:p>
            <a:r>
              <a:rPr lang="en-US" sz="1200" dirty="0">
                <a:effectLst/>
                <a:latin typeface="Arial" panose="020B0604020202020204" pitchFamily="34" charset="0"/>
                <a:cs typeface="Arial" panose="020B0604020202020204" pitchFamily="34" charset="0"/>
              </a:rPr>
              <a:t>In 2015, the FBI acknowledged 26 of 28 forensic hair examiners overstated matches in a manner favoring the prosecution. They did so in 95% of 268 trials. </a:t>
            </a:r>
          </a:p>
          <a:p>
            <a:r>
              <a:rPr lang="en-US" sz="1200" dirty="0">
                <a:effectLst/>
                <a:latin typeface="Arial" panose="020B0604020202020204" pitchFamily="34" charset="0"/>
                <a:cs typeface="Arial" panose="020B0604020202020204" pitchFamily="34" charset="0"/>
              </a:rPr>
              <a:t>The cases included 32 cases where the defendant was sentenced to death. </a:t>
            </a:r>
          </a:p>
          <a:p>
            <a:r>
              <a:rPr lang="en-US" sz="1200" dirty="0">
                <a:effectLst/>
                <a:latin typeface="Arial" panose="020B0604020202020204" pitchFamily="34" charset="0"/>
                <a:cs typeface="Arial" panose="020B0604020202020204" pitchFamily="34" charset="0"/>
              </a:rPr>
              <a:t>At the time of the FBI’s acknowledgement, 14 defendants had died in prison or been executed. </a:t>
            </a:r>
          </a:p>
          <a:p>
            <a:r>
              <a:rPr lang="en-US" sz="1200" i="1" dirty="0">
                <a:effectLst/>
                <a:latin typeface="Arial" panose="020B0604020202020204" pitchFamily="34" charset="0"/>
                <a:cs typeface="Arial" panose="020B0604020202020204" pitchFamily="34" charset="0"/>
              </a:rPr>
              <a:t>Washington Post</a:t>
            </a:r>
            <a:r>
              <a:rPr lang="en-US" sz="1200" dirty="0">
                <a:effectLst/>
                <a:latin typeface="Arial" panose="020B0604020202020204" pitchFamily="34" charset="0"/>
                <a:cs typeface="Arial" panose="020B0604020202020204" pitchFamily="34" charset="0"/>
              </a:rPr>
              <a:t>, Spencer S. Hsu, April 18, 2015</a:t>
            </a:r>
          </a:p>
          <a:p>
            <a:endParaRPr lang="en-US" dirty="0"/>
          </a:p>
        </p:txBody>
      </p:sp>
      <p:sp>
        <p:nvSpPr>
          <p:cNvPr id="9" name="Text Placeholder 8">
            <a:extLst>
              <a:ext uri="{FF2B5EF4-FFF2-40B4-BE49-F238E27FC236}">
                <a16:creationId xmlns:a16="http://schemas.microsoft.com/office/drawing/2014/main" id="{8C6FBAA8-4896-4EB4-868E-5B6B0A404D03}"/>
              </a:ext>
            </a:extLst>
          </p:cNvPr>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MA</a:t>
            </a:r>
          </a:p>
        </p:txBody>
      </p:sp>
      <p:sp>
        <p:nvSpPr>
          <p:cNvPr id="12" name="Text Placeholder 11">
            <a:extLst>
              <a:ext uri="{FF2B5EF4-FFF2-40B4-BE49-F238E27FC236}">
                <a16:creationId xmlns:a16="http://schemas.microsoft.com/office/drawing/2014/main" id="{D40322D7-9BFA-492B-92B9-1F46FAEEC7F6}"/>
              </a:ext>
            </a:extLst>
          </p:cNvPr>
          <p:cNvSpPr>
            <a:spLocks noGrp="1"/>
          </p:cNvSpPr>
          <p:nvPr>
            <p:ph type="body" sz="half" idx="17"/>
          </p:nvPr>
        </p:nvSpPr>
        <p:spPr/>
        <p:txBody>
          <a:bodyPr/>
          <a:lstStyle/>
          <a:p>
            <a:r>
              <a:rPr lang="en-US" sz="1100" dirty="0">
                <a:effectLst/>
                <a:latin typeface="Arial" panose="020B0604020202020204" pitchFamily="34" charset="0"/>
                <a:cs typeface="Arial" panose="020B0604020202020204" pitchFamily="34" charset="0"/>
              </a:rPr>
              <a:t>The </a:t>
            </a:r>
            <a:r>
              <a:rPr lang="en-US" sz="1100" i="1" dirty="0">
                <a:effectLst/>
                <a:latin typeface="Arial" panose="020B0604020202020204" pitchFamily="34" charset="0"/>
                <a:cs typeface="Arial" panose="020B0604020202020204" pitchFamily="34" charset="0"/>
              </a:rPr>
              <a:t>Boston Herald</a:t>
            </a:r>
            <a:r>
              <a:rPr lang="en-US" sz="1100" dirty="0">
                <a:effectLst/>
                <a:latin typeface="Arial" panose="020B0604020202020204" pitchFamily="34" charset="0"/>
                <a:cs typeface="Arial" panose="020B0604020202020204" pitchFamily="34" charset="0"/>
              </a:rPr>
              <a:t> reported that a former chemist at the state crime lab had been using drug evidence to feed her habit and had even cooked crack-cocaine in the lab for her use. </a:t>
            </a:r>
          </a:p>
          <a:p>
            <a:r>
              <a:rPr lang="en-US" sz="1100" dirty="0">
                <a:effectLst/>
                <a:latin typeface="Arial" panose="020B0604020202020204" pitchFamily="34" charset="0"/>
                <a:cs typeface="Arial" panose="020B0604020202020204" pitchFamily="34" charset="0"/>
              </a:rPr>
              <a:t>When arrested, the chemist admitted to smoking crack in the lab after hours or during overtime hours and even before testifying in court in cases in which she had tested the drugs. </a:t>
            </a:r>
          </a:p>
          <a:p>
            <a:r>
              <a:rPr lang="en-US" sz="1100" i="1" dirty="0">
                <a:effectLst/>
                <a:latin typeface="Arial" panose="020B0604020202020204" pitchFamily="34" charset="0"/>
                <a:cs typeface="Arial" panose="020B0604020202020204" pitchFamily="34" charset="0"/>
              </a:rPr>
              <a:t>Boston Herald</a:t>
            </a:r>
            <a:r>
              <a:rPr lang="en-US" sz="1100" dirty="0">
                <a:effectLst/>
                <a:latin typeface="Arial" panose="020B0604020202020204" pitchFamily="34" charset="0"/>
                <a:cs typeface="Arial" panose="020B0604020202020204" pitchFamily="34" charset="0"/>
              </a:rPr>
              <a:t>, Matt Stout May 3, 2016</a:t>
            </a:r>
            <a:endParaRPr lang="en-US" dirty="0"/>
          </a:p>
        </p:txBody>
      </p:sp>
    </p:spTree>
    <p:extLst>
      <p:ext uri="{BB962C8B-B14F-4D97-AF65-F5344CB8AC3E}">
        <p14:creationId xmlns:p14="http://schemas.microsoft.com/office/powerpoint/2010/main" val="162439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A4C783-4DB1-463E-B7B6-D92D36BAB0E0}"/>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TX</a:t>
            </a:r>
          </a:p>
        </p:txBody>
      </p:sp>
      <p:sp>
        <p:nvSpPr>
          <p:cNvPr id="4" name="Text Placeholder 3">
            <a:extLst>
              <a:ext uri="{FF2B5EF4-FFF2-40B4-BE49-F238E27FC236}">
                <a16:creationId xmlns:a16="http://schemas.microsoft.com/office/drawing/2014/main" id="{5D57EB2E-748A-45FD-BFFA-9BB594B66318}"/>
              </a:ext>
            </a:extLst>
          </p:cNvPr>
          <p:cNvSpPr>
            <a:spLocks noGrp="1"/>
          </p:cNvSpPr>
          <p:nvPr>
            <p:ph type="body" sz="half" idx="15"/>
          </p:nvPr>
        </p:nvSpPr>
        <p:spPr>
          <a:xfrm>
            <a:off x="609600" y="2571750"/>
            <a:ext cx="3831835" cy="3219450"/>
          </a:xfrm>
        </p:spPr>
        <p:txBody>
          <a:bodyPr>
            <a:normAutofit fontScale="92500" lnSpcReduction="10000"/>
          </a:bodyPr>
          <a:lstStyle/>
          <a:p>
            <a:r>
              <a:rPr lang="en-US" sz="1300" dirty="0">
                <a:effectLst/>
                <a:latin typeface="Arial" panose="020B0604020202020204" pitchFamily="34" charset="0"/>
                <a:cs typeface="Arial" panose="020B0604020202020204" pitchFamily="34" charset="0"/>
              </a:rPr>
              <a:t>A review of procedures of a crime lab in Austin, Texas, determined DNA analysts were not adequately trained and did not adhere to nationally recognized best practices in handling DNA evidence. </a:t>
            </a:r>
          </a:p>
          <a:p>
            <a:r>
              <a:rPr lang="en-US" sz="1300" dirty="0">
                <a:effectLst/>
                <a:latin typeface="Arial" panose="020B0604020202020204" pitchFamily="34" charset="0"/>
                <a:cs typeface="Arial" panose="020B0604020202020204" pitchFamily="34" charset="0"/>
              </a:rPr>
              <a:t>Analysts who brought their concerns to management were ignored. </a:t>
            </a:r>
          </a:p>
          <a:p>
            <a:r>
              <a:rPr lang="en-US" sz="1300" dirty="0">
                <a:effectLst/>
                <a:latin typeface="Arial" panose="020B0604020202020204" pitchFamily="34" charset="0"/>
                <a:cs typeface="Arial" panose="020B0604020202020204" pitchFamily="34" charset="0"/>
              </a:rPr>
              <a:t>The analysts were using outdated statistical models to process DNA samples taken from crime scenes. </a:t>
            </a:r>
          </a:p>
          <a:p>
            <a:r>
              <a:rPr lang="en-US" sz="1300" dirty="0">
                <a:effectLst/>
                <a:latin typeface="Arial" panose="020B0604020202020204" pitchFamily="34" charset="0"/>
                <a:cs typeface="Arial" panose="020B0604020202020204" pitchFamily="34" charset="0"/>
              </a:rPr>
              <a:t>A second study of Texas crime labs found that of 302 prisoners who were exonerated, 142 had been convicted in part due to inaccurate or misleading forensic evidence. </a:t>
            </a:r>
          </a:p>
          <a:p>
            <a:r>
              <a:rPr lang="en-US" sz="1200" i="1" dirty="0">
                <a:effectLst/>
                <a:latin typeface="Arial" panose="020B0604020202020204" pitchFamily="34" charset="0"/>
                <a:cs typeface="Arial" panose="020B0604020202020204" pitchFamily="34" charset="0"/>
              </a:rPr>
              <a:t>Austin American Statesman</a:t>
            </a:r>
            <a:r>
              <a:rPr lang="en-US" sz="1200" dirty="0">
                <a:effectLst/>
                <a:latin typeface="Arial" panose="020B0604020202020204" pitchFamily="34" charset="0"/>
                <a:cs typeface="Arial" panose="020B0604020202020204" pitchFamily="34" charset="0"/>
              </a:rPr>
              <a:t>, </a:t>
            </a:r>
          </a:p>
          <a:p>
            <a:r>
              <a:rPr lang="en-US" sz="1200" dirty="0">
                <a:effectLst/>
                <a:latin typeface="Arial" panose="020B0604020202020204" pitchFamily="34" charset="0"/>
                <a:cs typeface="Arial" panose="020B0604020202020204" pitchFamily="34" charset="0"/>
              </a:rPr>
              <a:t>Eric </a:t>
            </a:r>
            <a:r>
              <a:rPr lang="en-US" sz="1200" dirty="0" err="1">
                <a:effectLst/>
                <a:latin typeface="Arial" panose="020B0604020202020204" pitchFamily="34" charset="0"/>
                <a:cs typeface="Arial" panose="020B0604020202020204" pitchFamily="34" charset="0"/>
              </a:rPr>
              <a:t>Dexheimer</a:t>
            </a:r>
            <a:r>
              <a:rPr lang="en-US" sz="1200" dirty="0">
                <a:effectLst/>
                <a:latin typeface="Arial" panose="020B0604020202020204" pitchFamily="34" charset="0"/>
                <a:cs typeface="Arial" panose="020B0604020202020204" pitchFamily="34" charset="0"/>
              </a:rPr>
              <a:t> Jan. 12, 2017</a:t>
            </a:r>
          </a:p>
          <a:p>
            <a:endParaRPr lang="en-US" dirty="0"/>
          </a:p>
        </p:txBody>
      </p:sp>
      <p:sp>
        <p:nvSpPr>
          <p:cNvPr id="5" name="Text Placeholder 4">
            <a:extLst>
              <a:ext uri="{FF2B5EF4-FFF2-40B4-BE49-F238E27FC236}">
                <a16:creationId xmlns:a16="http://schemas.microsoft.com/office/drawing/2014/main" id="{A44F2D06-821B-4DC0-9771-028780040645}"/>
              </a:ext>
            </a:extLst>
          </p:cNvPr>
          <p:cNvSpPr>
            <a:spLocks noGrp="1"/>
          </p:cNvSpPr>
          <p:nvPr>
            <p:ph type="body" sz="quarter" idx="3"/>
          </p:nvPr>
        </p:nvSpPr>
        <p:spPr/>
        <p:txBody>
          <a:bodyPr/>
          <a:lstStyle/>
          <a:p>
            <a:r>
              <a:rPr lang="en-US" dirty="0">
                <a:latin typeface="Arial" panose="020B0604020202020204" pitchFamily="34" charset="0"/>
                <a:cs typeface="Arial" panose="020B0604020202020204" pitchFamily="34" charset="0"/>
              </a:rPr>
              <a:t>CO</a:t>
            </a:r>
          </a:p>
        </p:txBody>
      </p:sp>
      <p:sp>
        <p:nvSpPr>
          <p:cNvPr id="6" name="Text Placeholder 5">
            <a:extLst>
              <a:ext uri="{FF2B5EF4-FFF2-40B4-BE49-F238E27FC236}">
                <a16:creationId xmlns:a16="http://schemas.microsoft.com/office/drawing/2014/main" id="{C1F0FC78-2906-436A-A7A7-D9F4A91E19FD}"/>
              </a:ext>
            </a:extLst>
          </p:cNvPr>
          <p:cNvSpPr>
            <a:spLocks noGrp="1"/>
          </p:cNvSpPr>
          <p:nvPr>
            <p:ph type="body" sz="half" idx="16"/>
          </p:nvPr>
        </p:nvSpPr>
        <p:spPr/>
        <p:txBody>
          <a:bodyPr>
            <a:noAutofit/>
          </a:bodyPr>
          <a:lstStyle/>
          <a:p>
            <a:r>
              <a:rPr lang="en-US" sz="1200" dirty="0">
                <a:effectLst/>
                <a:latin typeface="Arial" panose="020B0604020202020204" pitchFamily="34" charset="0"/>
                <a:cs typeface="Arial" panose="020B0604020202020204" pitchFamily="34" charset="0"/>
              </a:rPr>
              <a:t>In 2017, it was found that the certifications for the breath machines, the Intoxilyzer 9000, were being forged. </a:t>
            </a:r>
          </a:p>
          <a:p>
            <a:r>
              <a:rPr lang="en-US" sz="1200" dirty="0">
                <a:effectLst/>
                <a:latin typeface="Arial" panose="020B0604020202020204" pitchFamily="34" charset="0"/>
                <a:cs typeface="Arial" panose="020B0604020202020204" pitchFamily="34" charset="0"/>
              </a:rPr>
              <a:t>The signatures on the certifications were those of a lab director who hadn’t worked at CDPHE since 2015. Mike Barnhill, a former employee at CDPHE, told the </a:t>
            </a:r>
            <a:r>
              <a:rPr lang="en-US" sz="1200" i="1" dirty="0">
                <a:effectLst/>
                <a:latin typeface="Arial" panose="020B0604020202020204" pitchFamily="34" charset="0"/>
                <a:cs typeface="Arial" panose="020B0604020202020204" pitchFamily="34" charset="0"/>
              </a:rPr>
              <a:t>Denver Post</a:t>
            </a:r>
            <a:r>
              <a:rPr lang="en-US" sz="1200" dirty="0">
                <a:effectLst/>
                <a:latin typeface="Arial" panose="020B0604020202020204" pitchFamily="34" charset="0"/>
                <a:cs typeface="Arial" panose="020B0604020202020204" pitchFamily="34" charset="0"/>
              </a:rPr>
              <a:t> that in 2013 the Department was in a rush to begin using the new Intoxilyzer 9000. The Department brought in a lawyer and a marketing specialist from the company who made the machines to certify them. </a:t>
            </a:r>
          </a:p>
          <a:p>
            <a:r>
              <a:rPr lang="en-US" sz="1200" dirty="0">
                <a:effectLst/>
                <a:latin typeface="Arial" panose="020B0604020202020204" pitchFamily="34" charset="0"/>
                <a:cs typeface="Arial" panose="020B0604020202020204" pitchFamily="34" charset="0"/>
              </a:rPr>
              <a:t>Lawyers in Weld county got 33 DUI cases dismissed because the Intoxilyzer 9000 used in the cases was recording inaccurate blood alcohol levels. </a:t>
            </a:r>
          </a:p>
          <a:p>
            <a:r>
              <a:rPr lang="en-US" sz="1200" i="1" dirty="0">
                <a:effectLst/>
                <a:latin typeface="Arial" panose="020B0604020202020204" pitchFamily="34" charset="0"/>
                <a:cs typeface="Arial" panose="020B0604020202020204" pitchFamily="34" charset="0"/>
              </a:rPr>
              <a:t>Denver Post</a:t>
            </a:r>
            <a:r>
              <a:rPr lang="en-US" sz="1200" dirty="0">
                <a:effectLst/>
                <a:latin typeface="Arial" panose="020B0604020202020204" pitchFamily="34" charset="0"/>
                <a:cs typeface="Arial" panose="020B0604020202020204" pitchFamily="34" charset="0"/>
              </a:rPr>
              <a:t>, Noelle Phillips March 15, 2017</a:t>
            </a:r>
            <a:endParaRPr lang="en-US" sz="12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271C0D7E-AC4E-4A3D-9FBA-24843A760F48}"/>
              </a:ext>
            </a:extLst>
          </p:cNvPr>
          <p:cNvSpPr>
            <a:spLocks noGrp="1"/>
          </p:cNvSpPr>
          <p:nvPr>
            <p:ph type="body" sz="quarter" idx="13"/>
          </p:nvPr>
        </p:nvSpPr>
        <p:spPr>
          <a:xfrm>
            <a:off x="7966572" y="1885950"/>
            <a:ext cx="3569754" cy="576262"/>
          </a:xfrm>
        </p:spPr>
        <p:txBody>
          <a:bodyPr/>
          <a:lstStyle/>
          <a:p>
            <a:r>
              <a:rPr lang="en-US" dirty="0">
                <a:latin typeface="Arial" panose="020B0604020202020204" pitchFamily="34" charset="0"/>
                <a:cs typeface="Arial" panose="020B0604020202020204" pitchFamily="34" charset="0"/>
              </a:rPr>
              <a:t>DC </a:t>
            </a:r>
            <a:r>
              <a:rPr lang="en-US" dirty="0">
                <a:solidFill>
                  <a:srgbClr val="FF0000"/>
                </a:solidFill>
                <a:latin typeface="Arial" panose="020B0604020202020204" pitchFamily="34" charset="0"/>
                <a:cs typeface="Arial" panose="020B0604020202020204" pitchFamily="34" charset="0"/>
              </a:rPr>
              <a:t>(most recent – 2021)</a:t>
            </a:r>
          </a:p>
        </p:txBody>
      </p:sp>
      <p:sp>
        <p:nvSpPr>
          <p:cNvPr id="8" name="Text Placeholder 7">
            <a:extLst>
              <a:ext uri="{FF2B5EF4-FFF2-40B4-BE49-F238E27FC236}">
                <a16:creationId xmlns:a16="http://schemas.microsoft.com/office/drawing/2014/main" id="{2C1A7FAB-BA79-4CFC-B6E2-3A44FCE51AFD}"/>
              </a:ext>
            </a:extLst>
          </p:cNvPr>
          <p:cNvSpPr>
            <a:spLocks noGrp="1"/>
          </p:cNvSpPr>
          <p:nvPr>
            <p:ph type="body" sz="half" idx="17"/>
          </p:nvPr>
        </p:nvSpPr>
        <p:spPr>
          <a:xfrm>
            <a:off x="7966571" y="2571749"/>
            <a:ext cx="3755165" cy="3576501"/>
          </a:xfrm>
        </p:spPr>
        <p:txBody>
          <a:bodyPr>
            <a:normAutofit fontScale="70000" lnSpcReduction="20000"/>
          </a:bodyPr>
          <a:lstStyle/>
          <a:p>
            <a:r>
              <a:rPr lang="en-US" dirty="0">
                <a:effectLst/>
                <a:latin typeface="Arial" panose="020B0604020202020204" pitchFamily="34" charset="0"/>
                <a:cs typeface="Arial" panose="020B0604020202020204" pitchFamily="34" charset="0"/>
              </a:rPr>
              <a:t>The</a:t>
            </a:r>
            <a:r>
              <a:rPr lang="en-US" u="sng" dirty="0">
                <a:effectLst/>
                <a:latin typeface="Arial" panose="020B0604020202020204" pitchFamily="34" charset="0"/>
                <a:cs typeface="Arial" panose="020B0604020202020204" pitchFamily="34" charset="0"/>
              </a:rPr>
              <a:t> </a:t>
            </a:r>
            <a:r>
              <a:rPr lang="en-US" u="sng" dirty="0">
                <a:effectLst/>
                <a:latin typeface="Arial" panose="020B0604020202020204" pitchFamily="34" charset="0"/>
                <a:cs typeface="Arial" panose="020B0604020202020204" pitchFamily="34" charset="0"/>
                <a:hlinkClick r:id="rId3"/>
              </a:rPr>
              <a:t>report,</a:t>
            </a:r>
            <a:r>
              <a:rPr lang="en-US" u="sng" dirty="0">
                <a:effectLst/>
                <a:latin typeface="Arial" panose="020B0604020202020204" pitchFamily="34" charset="0"/>
                <a:cs typeface="Arial" panose="020B0604020202020204" pitchFamily="34" charset="0"/>
              </a:rPr>
              <a:t> </a:t>
            </a:r>
            <a:r>
              <a:rPr lang="en-US" dirty="0">
                <a:effectLst/>
                <a:latin typeface="Arial" panose="020B0604020202020204" pitchFamily="34" charset="0"/>
                <a:cs typeface="Arial" panose="020B0604020202020204" pitchFamily="34" charset="0"/>
              </a:rPr>
              <a:t>commissioned by D.C. Attorney General Karl Racine, concluded that the lab erroneously connected cartridge casings from two 2015 killings to the same gun, and later misrepresented the mistake to two national accreditation boards. </a:t>
            </a:r>
          </a:p>
          <a:p>
            <a:r>
              <a:rPr lang="en-US" dirty="0">
                <a:effectLst/>
                <a:latin typeface="Arial" panose="020B0604020202020204" pitchFamily="34" charset="0"/>
                <a:cs typeface="Arial" panose="020B0604020202020204" pitchFamily="34" charset="0"/>
              </a:rPr>
              <a:t>The ANSI National Accreditation Board suspended the D.C. Department of Forensic Science's accreditation </a:t>
            </a:r>
            <a:r>
              <a:rPr lang="en-US" dirty="0">
                <a:effectLst/>
                <a:latin typeface="Arial" panose="020B0604020202020204" pitchFamily="34" charset="0"/>
                <a:cs typeface="Arial" panose="020B0604020202020204" pitchFamily="34" charset="0"/>
                <a:hlinkClick r:id="rId4"/>
              </a:rPr>
              <a:t>over the weekend</a:t>
            </a:r>
            <a:r>
              <a:rPr lang="en-US" dirty="0">
                <a:effectLst/>
                <a:latin typeface="Arial" panose="020B0604020202020204" pitchFamily="34" charset="0"/>
                <a:cs typeface="Arial" panose="020B0604020202020204" pitchFamily="34" charset="0"/>
              </a:rPr>
              <a:t>, and details of the suspension letter now state that the board has "credible evidence" that the lab has "deliberately concealed information from the ANAB assessment team, violated accreditation requirements, engaged in misrepresentations and fraudulent behavior, and engaged in conduct that brings ANAB into disrepute.“</a:t>
            </a:r>
          </a:p>
          <a:p>
            <a:r>
              <a:rPr lang="en-US" dirty="0">
                <a:effectLst/>
                <a:latin typeface="Arial" panose="020B0604020202020204" pitchFamily="34" charset="0"/>
                <a:cs typeface="Arial" panose="020B0604020202020204" pitchFamily="34" charset="0"/>
              </a:rPr>
              <a:t>In April, the lab </a:t>
            </a:r>
            <a:r>
              <a:rPr lang="en-US" u="sng" dirty="0">
                <a:effectLst/>
                <a:latin typeface="Arial" panose="020B0604020202020204" pitchFamily="34" charset="0"/>
                <a:cs typeface="Arial" panose="020B0604020202020204" pitchFamily="34" charset="0"/>
                <a:hlinkClick r:id="rId5"/>
              </a:rPr>
              <a:t>lost its accreditation to perform forensic testing services</a:t>
            </a:r>
            <a:r>
              <a:rPr lang="en-US" dirty="0">
                <a:effectLst/>
                <a:latin typeface="Arial" panose="020B0604020202020204" pitchFamily="34" charset="0"/>
                <a:cs typeface="Arial" panose="020B0604020202020204" pitchFamily="34" charset="0"/>
              </a:rPr>
              <a:t>. Last week, the department’s director, Dr. Jenifer Smith, </a:t>
            </a:r>
            <a:r>
              <a:rPr lang="en-US" u="sng" dirty="0">
                <a:effectLst/>
                <a:latin typeface="Arial" panose="020B0604020202020204" pitchFamily="34" charset="0"/>
                <a:cs typeface="Arial" panose="020B0604020202020204" pitchFamily="34" charset="0"/>
                <a:hlinkClick r:id="rId6"/>
              </a:rPr>
              <a:t>resigned</a:t>
            </a:r>
            <a:r>
              <a:rPr lang="en-US" dirty="0">
                <a:effectLst/>
                <a:latin typeface="Arial" panose="020B0604020202020204" pitchFamily="34" charset="0"/>
                <a:cs typeface="Arial" panose="020B0604020202020204" pitchFamily="34" charset="0"/>
              </a:rPr>
              <a:t> and D.C. Mayor Muriel Bowser, </a:t>
            </a:r>
            <a:r>
              <a:rPr lang="en-US" u="sng" dirty="0">
                <a:effectLst/>
                <a:latin typeface="Arial" panose="020B0604020202020204" pitchFamily="34" charset="0"/>
                <a:cs typeface="Arial" panose="020B0604020202020204" pitchFamily="34" charset="0"/>
                <a:hlinkClick r:id="rId7"/>
              </a:rPr>
              <a:t>in a letter Friday</a:t>
            </a:r>
            <a:r>
              <a:rPr lang="en-US" dirty="0">
                <a:effectLst/>
                <a:latin typeface="Arial" panose="020B0604020202020204" pitchFamily="34" charset="0"/>
                <a:cs typeface="Arial" panose="020B0604020202020204" pitchFamily="34" charset="0"/>
              </a:rPr>
              <a:t>, told the D.C. Council the city was hiring an outside consultant “to conduct a complete assessment of the agency.”</a:t>
            </a:r>
          </a:p>
          <a:p>
            <a:endParaRPr lang="en-US" dirty="0">
              <a:effectLst/>
              <a:latin typeface="Arial" panose="020B0604020202020204" pitchFamily="34" charset="0"/>
              <a:cs typeface="Arial" panose="020B0604020202020204" pitchFamily="34" charset="0"/>
            </a:endParaRPr>
          </a:p>
          <a:p>
            <a:r>
              <a:rPr lang="en-US" dirty="0">
                <a:effectLst/>
                <a:latin typeface="Arial" panose="020B0604020202020204" pitchFamily="34" charset="0"/>
                <a:cs typeface="Arial" panose="020B0604020202020204" pitchFamily="34" charset="0"/>
              </a:rPr>
              <a:t>The lab also remains </a:t>
            </a:r>
            <a:r>
              <a:rPr lang="en-US" u="sng" dirty="0">
                <a:effectLst/>
                <a:latin typeface="Arial" panose="020B0604020202020204" pitchFamily="34" charset="0"/>
                <a:cs typeface="Arial" panose="020B0604020202020204" pitchFamily="34" charset="0"/>
                <a:hlinkClick r:id="rId8"/>
              </a:rPr>
              <a:t>the subject of an ongoing criminal investigation</a:t>
            </a:r>
            <a:r>
              <a:rPr lang="en-US" dirty="0">
                <a:effectLst/>
                <a:latin typeface="Arial" panose="020B0604020202020204" pitchFamily="34" charset="0"/>
                <a:cs typeface="Arial" panose="020B0604020202020204" pitchFamily="34" charset="0"/>
              </a:rPr>
              <a:t> being carried out by the D.C. Office of the Inspector General into how lab managers responde</a:t>
            </a:r>
            <a:r>
              <a:rPr lang="en-US" dirty="0">
                <a:effectLst/>
              </a:rPr>
              <a:t>d to the discovery of errors in the McLeod case.</a:t>
            </a:r>
            <a:endParaRPr lang="en-US" dirty="0"/>
          </a:p>
        </p:txBody>
      </p:sp>
    </p:spTree>
    <p:extLst>
      <p:ext uri="{BB962C8B-B14F-4D97-AF65-F5344CB8AC3E}">
        <p14:creationId xmlns:p14="http://schemas.microsoft.com/office/powerpoint/2010/main" val="391226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13B07F-91A6-48EC-B5CD-D1B8E7114124}"/>
              </a:ext>
            </a:extLst>
          </p:cNvPr>
          <p:cNvSpPr/>
          <p:nvPr/>
        </p:nvSpPr>
        <p:spPr>
          <a:xfrm>
            <a:off x="957943" y="1305342"/>
            <a:ext cx="10189028" cy="3970318"/>
          </a:xfrm>
          <a:prstGeom prst="rect">
            <a:avLst/>
          </a:prstGeom>
        </p:spPr>
        <p:txBody>
          <a:bodyPr wrap="square">
            <a:spAutoFit/>
          </a:bodyPr>
          <a:lstStyle/>
          <a:p>
            <a:r>
              <a:rPr lang="en-US" dirty="0">
                <a:latin typeface="Arial" panose="020B0604020202020204" pitchFamily="34" charset="0"/>
                <a:cs typeface="Arial" panose="020B0604020202020204" pitchFamily="34" charset="0"/>
              </a:rPr>
              <a:t>When injustices occur in criminal cases, our institutions — prosecutors, police departments, crime laboratories — often treat it as a “bad apple” problem.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Institutions blame the individual and fail to look within the institution for the root cause.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are starting to recognize that the actions of “bad apples” are often rooted in systems that fail to account for cognitive bias, shoddy casework, institutional culture, and perverse incentives for employees and managers.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Though popular television shows associate crime labs with science and accuracy, all too often, quality control systems in real-world crime labs are too weak to identify mistakes and fraud, and management is unable or unwilling to address institutional shortcomings.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this happens, innocent people go to prison.</a:t>
            </a:r>
            <a:endParaRPr lang="en-US"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60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8">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6105557-12BC-4565-82DE-3EE2F139A2DE}"/>
              </a:ext>
            </a:extLst>
          </p:cNvPr>
          <p:cNvSpPr>
            <a:spLocks noGrp="1"/>
          </p:cNvSpPr>
          <p:nvPr>
            <p:ph idx="1"/>
          </p:nvPr>
        </p:nvSpPr>
        <p:spPr>
          <a:xfrm>
            <a:off x="360218" y="1732449"/>
            <a:ext cx="4267199" cy="4482084"/>
          </a:xfrm>
        </p:spPr>
        <p:txBody>
          <a:bodyPr anchor="t">
            <a:normAutofit/>
          </a:bodyPr>
          <a:lstStyle/>
          <a:p>
            <a:r>
              <a:rPr lang="en-US" sz="1600" dirty="0">
                <a:ln>
                  <a:solidFill>
                    <a:srgbClr val="404040">
                      <a:alpha val="10000"/>
                    </a:srgbClr>
                  </a:solidFill>
                </a:ln>
                <a:solidFill>
                  <a:srgbClr val="DADADA"/>
                </a:solidFill>
                <a:hlinkClick r:id="rId3"/>
              </a:rPr>
              <a:t>https://www.netflix.com/title/80233339</a:t>
            </a:r>
            <a:endParaRPr lang="en-US" sz="1600" dirty="0">
              <a:ln>
                <a:solidFill>
                  <a:srgbClr val="404040">
                    <a:alpha val="10000"/>
                  </a:srgbClr>
                </a:solidFill>
              </a:ln>
              <a:solidFill>
                <a:srgbClr val="DADADA"/>
              </a:solidFill>
            </a:endParaRPr>
          </a:p>
          <a:p>
            <a:endParaRPr lang="en-US" sz="1600" dirty="0">
              <a:ln>
                <a:solidFill>
                  <a:srgbClr val="404040">
                    <a:alpha val="10000"/>
                  </a:srgbClr>
                </a:solidFill>
              </a:ln>
              <a:solidFill>
                <a:srgbClr val="DADADA"/>
              </a:solidFill>
            </a:endParaRPr>
          </a:p>
          <a:p>
            <a:endParaRPr lang="en-US" sz="1600" dirty="0">
              <a:ln>
                <a:solidFill>
                  <a:srgbClr val="404040">
                    <a:alpha val="10000"/>
                  </a:srgbClr>
                </a:solidFill>
              </a:ln>
              <a:solidFill>
                <a:srgbClr val="DADADA"/>
              </a:solidFill>
            </a:endParaRPr>
          </a:p>
        </p:txBody>
      </p:sp>
      <p:pic>
        <p:nvPicPr>
          <p:cNvPr id="2" name="Picture 1">
            <a:extLst>
              <a:ext uri="{FF2B5EF4-FFF2-40B4-BE49-F238E27FC236}">
                <a16:creationId xmlns:a16="http://schemas.microsoft.com/office/drawing/2014/main" id="{CDE27E6D-5449-44AB-8060-4E9E3880E269}"/>
              </a:ext>
            </a:extLst>
          </p:cNvPr>
          <p:cNvPicPr>
            <a:picLocks noChangeAspect="1"/>
          </p:cNvPicPr>
          <p:nvPr/>
        </p:nvPicPr>
        <p:blipFill rotWithShape="1">
          <a:blip r:embed="rId4"/>
          <a:srcRect r="444"/>
          <a:stretch/>
        </p:blipFill>
        <p:spPr>
          <a:xfrm>
            <a:off x="4906339" y="1560891"/>
            <a:ext cx="6642193" cy="3736217"/>
          </a:xfrm>
          <a:prstGeom prst="rect">
            <a:avLst/>
          </a:prstGeom>
        </p:spPr>
      </p:pic>
    </p:spTree>
    <p:extLst>
      <p:ext uri="{BB962C8B-B14F-4D97-AF65-F5344CB8AC3E}">
        <p14:creationId xmlns:p14="http://schemas.microsoft.com/office/powerpoint/2010/main" val="36420883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120770"/>
            <a:ext cx="11447253" cy="603849"/>
          </a:xfrm>
        </p:spPr>
        <p:txBody>
          <a:bodyPr>
            <a:normAutofit/>
          </a:bodyPr>
          <a:lstStyle/>
          <a:p>
            <a:r>
              <a:rPr lang="en-US" sz="3200" dirty="0">
                <a:latin typeface="Arial" panose="020B0604020202020204" pitchFamily="34" charset="0"/>
                <a:cs typeface="Arial" panose="020B0604020202020204" pitchFamily="34" charset="0"/>
              </a:rPr>
              <a:t>NDOAG-CLD is an Internationally Accredited Laboratory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9962" y="862642"/>
            <a:ext cx="4692770" cy="5874588"/>
          </a:xfrm>
        </p:spPr>
      </p:pic>
      <p:sp>
        <p:nvSpPr>
          <p:cNvPr id="5" name="Left Arrow 4"/>
          <p:cNvSpPr/>
          <p:nvPr/>
        </p:nvSpPr>
        <p:spPr>
          <a:xfrm>
            <a:off x="7936301" y="3709358"/>
            <a:ext cx="1406106" cy="5967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2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40822"/>
            <a:ext cx="10353762" cy="1338349"/>
          </a:xfrm>
        </p:spPr>
        <p:txBody>
          <a:bodyPr>
            <a:normAutofit fontScale="90000"/>
          </a:bodyPr>
          <a:lstStyle/>
          <a:p>
            <a:r>
              <a:rPr lang="en-US" b="1" dirty="0">
                <a:solidFill>
                  <a:srgbClr val="FF0000"/>
                </a:solidFill>
                <a:effectLst/>
                <a:latin typeface="Arial" panose="020B0604020202020204" pitchFamily="34" charset="0"/>
                <a:cs typeface="Arial" panose="020B0604020202020204" pitchFamily="34" charset="0"/>
              </a:rPr>
              <a:t>MAY 2020 </a:t>
            </a:r>
            <a:r>
              <a:rPr lang="en-US" b="1" dirty="0">
                <a:effectLst/>
                <a:latin typeface="Arial" panose="020B0604020202020204" pitchFamily="34" charset="0"/>
                <a:cs typeface="Arial" panose="020B0604020202020204" pitchFamily="34" charset="0"/>
              </a:rPr>
              <a:t>vs. MAY 2021 </a:t>
            </a:r>
            <a:br>
              <a:rPr lang="en-US" dirty="0">
                <a:effectLst/>
                <a:latin typeface="Arial" panose="020B0604020202020204" pitchFamily="34" charset="0"/>
                <a:cs typeface="Arial" panose="020B0604020202020204" pitchFamily="34" charset="0"/>
              </a:rPr>
            </a:br>
            <a:r>
              <a:rPr lang="en-US" b="1" dirty="0">
                <a:effectLst/>
                <a:latin typeface="Arial" panose="020B0604020202020204" pitchFamily="34" charset="0"/>
                <a:cs typeface="Arial" panose="020B0604020202020204" pitchFamily="34" charset="0"/>
              </a:rPr>
              <a:t>Crime Laboratory Division Statistics</a:t>
            </a:r>
            <a:br>
              <a:rPr lang="en-US" dirty="0">
                <a:effectLst/>
              </a:rPr>
            </a:br>
            <a:endParaRPr lang="en-US" dirty="0"/>
          </a:p>
        </p:txBody>
      </p:sp>
      <p:pic>
        <p:nvPicPr>
          <p:cNvPr id="9" name="Picture 8">
            <a:extLst>
              <a:ext uri="{FF2B5EF4-FFF2-40B4-BE49-F238E27FC236}">
                <a16:creationId xmlns:a16="http://schemas.microsoft.com/office/drawing/2014/main" id="{E5EE9673-F5BA-4B45-8B49-DE857394927D}"/>
              </a:ext>
            </a:extLst>
          </p:cNvPr>
          <p:cNvPicPr>
            <a:picLocks noChangeAspect="1"/>
          </p:cNvPicPr>
          <p:nvPr/>
        </p:nvPicPr>
        <p:blipFill>
          <a:blip r:embed="rId3"/>
          <a:stretch>
            <a:fillRect/>
          </a:stretch>
        </p:blipFill>
        <p:spPr>
          <a:xfrm>
            <a:off x="1459345" y="1479665"/>
            <a:ext cx="8783781" cy="4746568"/>
          </a:xfrm>
          <a:prstGeom prst="rect">
            <a:avLst/>
          </a:prstGeom>
        </p:spPr>
      </p:pic>
    </p:spTree>
    <p:extLst>
      <p:ext uri="{BB962C8B-B14F-4D97-AF65-F5344CB8AC3E}">
        <p14:creationId xmlns:p14="http://schemas.microsoft.com/office/powerpoint/2010/main" val="256132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D540-3FF0-4E53-B767-632B9FE336ED}"/>
              </a:ext>
            </a:extLst>
          </p:cNvPr>
          <p:cNvSpPr>
            <a:spLocks noGrp="1"/>
          </p:cNvSpPr>
          <p:nvPr>
            <p:ph type="title"/>
          </p:nvPr>
        </p:nvSpPr>
        <p:spPr>
          <a:xfrm>
            <a:off x="913795" y="608437"/>
            <a:ext cx="10353762" cy="956594"/>
          </a:xfrm>
        </p:spPr>
        <p:txBody>
          <a:bodyPr/>
          <a:lstStyle/>
          <a:p>
            <a:r>
              <a:rPr lang="en-US" dirty="0">
                <a:latin typeface="Arial" panose="020B0604020202020204" pitchFamily="34" charset="0"/>
                <a:cs typeface="Arial" panose="020B0604020202020204" pitchFamily="34" charset="0"/>
              </a:rPr>
              <a:t>DNA Unit</a:t>
            </a:r>
          </a:p>
        </p:txBody>
      </p:sp>
      <p:pic>
        <p:nvPicPr>
          <p:cNvPr id="4" name="Picture 3">
            <a:extLst>
              <a:ext uri="{FF2B5EF4-FFF2-40B4-BE49-F238E27FC236}">
                <a16:creationId xmlns:a16="http://schemas.microsoft.com/office/drawing/2014/main" id="{1754781E-6680-4106-A52C-1E4F149F2272}"/>
              </a:ext>
            </a:extLst>
          </p:cNvPr>
          <p:cNvPicPr>
            <a:picLocks noChangeAspect="1"/>
          </p:cNvPicPr>
          <p:nvPr/>
        </p:nvPicPr>
        <p:blipFill>
          <a:blip r:embed="rId3"/>
          <a:stretch>
            <a:fillRect/>
          </a:stretch>
        </p:blipFill>
        <p:spPr>
          <a:xfrm>
            <a:off x="2352674" y="1749669"/>
            <a:ext cx="8321187" cy="3930162"/>
          </a:xfrm>
          <a:prstGeom prst="rect">
            <a:avLst/>
          </a:prstGeom>
        </p:spPr>
      </p:pic>
    </p:spTree>
    <p:extLst>
      <p:ext uri="{BB962C8B-B14F-4D97-AF65-F5344CB8AC3E}">
        <p14:creationId xmlns:p14="http://schemas.microsoft.com/office/powerpoint/2010/main" val="2207292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E474281-81D2-445B-80A1-0E2D47380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4DB19B1-7D99-4081-82AA-45D551B64F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4633" y="1214868"/>
            <a:ext cx="4839633" cy="4428264"/>
          </a:xfrm>
          <a:prstGeom prst="rect">
            <a:avLst/>
          </a:prstGeom>
          <a:noFill/>
          <a:ln w="190500">
            <a:solidFill>
              <a:schemeClr val="tx1">
                <a:alpha val="7000"/>
              </a:schemeClr>
            </a:solidFill>
          </a:ln>
          <a:extLst>
            <a:ext uri="{909E8E84-426E-40DD-AFC4-6F175D3DCCD1}">
              <a14:hiddenFill xmlns:a14="http://schemas.microsoft.com/office/drawing/2010/main">
                <a:solidFill>
                  <a:srgbClr val="FFFFFF"/>
                </a:solidFill>
              </a14:hiddenFill>
            </a:ext>
          </a:extLst>
        </p:spPr>
      </p:pic>
      <p:pic>
        <p:nvPicPr>
          <p:cNvPr id="2054" name="Picture 6" descr="CODIS, NDIS, SDIS, Familial Searching (Partial Match and moderate  stringency) and Arrestee and Offender Database Searches versus expungment |  The Truth About Forensic Science">
            <a:extLst>
              <a:ext uri="{FF2B5EF4-FFF2-40B4-BE49-F238E27FC236}">
                <a16:creationId xmlns:a16="http://schemas.microsoft.com/office/drawing/2014/main" id="{5838AA2F-0DAB-4316-8AA3-A3FA09D9CE2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17732" y="1420552"/>
            <a:ext cx="4839633" cy="4016895"/>
          </a:xfrm>
          <a:prstGeom prst="rect">
            <a:avLst/>
          </a:prstGeom>
          <a:noFill/>
          <a:ln w="190500">
            <a:solidFill>
              <a:schemeClr val="tx1">
                <a:alpha val="7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75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D299ED-C75C-446C-9A1B-C611D5BB433C}"/>
              </a:ext>
            </a:extLst>
          </p:cNvPr>
          <p:cNvPicPr>
            <a:picLocks noChangeAspect="1"/>
          </p:cNvPicPr>
          <p:nvPr/>
        </p:nvPicPr>
        <p:blipFill>
          <a:blip r:embed="rId4"/>
          <a:stretch>
            <a:fillRect/>
          </a:stretch>
        </p:blipFill>
        <p:spPr>
          <a:xfrm>
            <a:off x="3421888" y="643467"/>
            <a:ext cx="5348223" cy="5571066"/>
          </a:xfrm>
          <a:prstGeom prst="rect">
            <a:avLst/>
          </a:prstGeom>
        </p:spPr>
      </p:pic>
      <p:sp>
        <p:nvSpPr>
          <p:cNvPr id="13" name="Rectangle 1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00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B907-1A90-434F-ACA4-729D2D5E38F7}"/>
              </a:ext>
            </a:extLst>
          </p:cNvPr>
          <p:cNvSpPr>
            <a:spLocks noGrp="1"/>
          </p:cNvSpPr>
          <p:nvPr>
            <p:ph type="title"/>
          </p:nvPr>
        </p:nvSpPr>
        <p:spPr>
          <a:xfrm>
            <a:off x="913795" y="608437"/>
            <a:ext cx="10353762" cy="890754"/>
          </a:xfrm>
        </p:spPr>
        <p:txBody>
          <a:bodyPr/>
          <a:lstStyle/>
          <a:p>
            <a:r>
              <a:rPr lang="en-US" dirty="0">
                <a:latin typeface="Arial" panose="020B0604020202020204" pitchFamily="34" charset="0"/>
                <a:cs typeface="Arial" panose="020B0604020202020204" pitchFamily="34" charset="0"/>
              </a:rPr>
              <a:t>FORENSIC CHEMISTRY UNIT</a:t>
            </a:r>
          </a:p>
        </p:txBody>
      </p:sp>
      <p:pic>
        <p:nvPicPr>
          <p:cNvPr id="4" name="Picture 3">
            <a:extLst>
              <a:ext uri="{FF2B5EF4-FFF2-40B4-BE49-F238E27FC236}">
                <a16:creationId xmlns:a16="http://schemas.microsoft.com/office/drawing/2014/main" id="{AA1170DA-2774-404D-B5F5-BA4E41A4B699}"/>
              </a:ext>
            </a:extLst>
          </p:cNvPr>
          <p:cNvPicPr>
            <a:picLocks noChangeAspect="1"/>
          </p:cNvPicPr>
          <p:nvPr/>
        </p:nvPicPr>
        <p:blipFill>
          <a:blip r:embed="rId3"/>
          <a:stretch>
            <a:fillRect/>
          </a:stretch>
        </p:blipFill>
        <p:spPr>
          <a:xfrm>
            <a:off x="2641329" y="1645793"/>
            <a:ext cx="7267575" cy="2409825"/>
          </a:xfrm>
          <a:prstGeom prst="rect">
            <a:avLst/>
          </a:prstGeom>
        </p:spPr>
      </p:pic>
      <p:pic>
        <p:nvPicPr>
          <p:cNvPr id="5" name="Picture 4">
            <a:extLst>
              <a:ext uri="{FF2B5EF4-FFF2-40B4-BE49-F238E27FC236}">
                <a16:creationId xmlns:a16="http://schemas.microsoft.com/office/drawing/2014/main" id="{F237668A-D492-4D16-AD2C-BD9146D4E81B}"/>
              </a:ext>
            </a:extLst>
          </p:cNvPr>
          <p:cNvPicPr>
            <a:picLocks noChangeAspect="1"/>
          </p:cNvPicPr>
          <p:nvPr/>
        </p:nvPicPr>
        <p:blipFill>
          <a:blip r:embed="rId4"/>
          <a:stretch>
            <a:fillRect/>
          </a:stretch>
        </p:blipFill>
        <p:spPr>
          <a:xfrm>
            <a:off x="2593703" y="4373138"/>
            <a:ext cx="7362825" cy="1876425"/>
          </a:xfrm>
          <a:prstGeom prst="rect">
            <a:avLst/>
          </a:prstGeom>
        </p:spPr>
      </p:pic>
    </p:spTree>
    <p:extLst>
      <p:ext uri="{BB962C8B-B14F-4D97-AF65-F5344CB8AC3E}">
        <p14:creationId xmlns:p14="http://schemas.microsoft.com/office/powerpoint/2010/main" val="399570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6C73-EB5A-4B25-BD4A-AC74BFCE061F}"/>
              </a:ext>
            </a:extLst>
          </p:cNvPr>
          <p:cNvSpPr>
            <a:spLocks noGrp="1"/>
          </p:cNvSpPr>
          <p:nvPr>
            <p:ph type="title"/>
          </p:nvPr>
        </p:nvSpPr>
        <p:spPr>
          <a:xfrm>
            <a:off x="633743" y="609599"/>
            <a:ext cx="3413156" cy="5273675"/>
          </a:xfrm>
        </p:spPr>
        <p:txBody>
          <a:bodyPr>
            <a:normAutofit/>
          </a:bodyPr>
          <a:lstStyle/>
          <a:p>
            <a:r>
              <a:rPr lang="en-US" dirty="0">
                <a:latin typeface="Arial" panose="020B0604020202020204" pitchFamily="34" charset="0"/>
                <a:cs typeface="Arial" panose="020B0604020202020204" pitchFamily="34" charset="0"/>
              </a:rPr>
              <a:t>Seized Drug Case Example</a:t>
            </a:r>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Content Placeholder 2">
            <a:extLst>
              <a:ext uri="{FF2B5EF4-FFF2-40B4-BE49-F238E27FC236}">
                <a16:creationId xmlns:a16="http://schemas.microsoft.com/office/drawing/2014/main" id="{2EA1E784-2B32-473A-82A8-4FA30045A49A}"/>
              </a:ext>
            </a:extLst>
          </p:cNvPr>
          <p:cNvGraphicFramePr>
            <a:graphicFrameLocks noGrp="1"/>
          </p:cNvGraphicFramePr>
          <p:nvPr>
            <p:ph idx="1"/>
            <p:extLst>
              <p:ext uri="{D42A27DB-BD31-4B8C-83A1-F6EECF244321}">
                <p14:modId xmlns:p14="http://schemas.microsoft.com/office/powerpoint/2010/main" val="2589963196"/>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5368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7C5F39-1172-4EEF-8EAE-F2A4BD76749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ABOVE AND BEYOND</a:t>
            </a:r>
          </a:p>
        </p:txBody>
      </p:sp>
      <p:pic>
        <p:nvPicPr>
          <p:cNvPr id="7" name="Content Placeholder 6">
            <a:extLst>
              <a:ext uri="{FF2B5EF4-FFF2-40B4-BE49-F238E27FC236}">
                <a16:creationId xmlns:a16="http://schemas.microsoft.com/office/drawing/2014/main" id="{414E6E79-5609-45D6-91C2-6D3D0070971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68063" y="1731963"/>
            <a:ext cx="3046349" cy="4059237"/>
          </a:xfrm>
        </p:spPr>
      </p:pic>
    </p:spTree>
    <p:extLst>
      <p:ext uri="{BB962C8B-B14F-4D97-AF65-F5344CB8AC3E}">
        <p14:creationId xmlns:p14="http://schemas.microsoft.com/office/powerpoint/2010/main" val="416402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E836-E0D0-47C3-9914-251D3D2696EB}"/>
              </a:ext>
            </a:extLst>
          </p:cNvPr>
          <p:cNvSpPr>
            <a:spLocks noGrp="1"/>
          </p:cNvSpPr>
          <p:nvPr>
            <p:ph type="title"/>
          </p:nvPr>
        </p:nvSpPr>
        <p:spPr>
          <a:xfrm>
            <a:off x="913795" y="608437"/>
            <a:ext cx="10353762" cy="965386"/>
          </a:xfrm>
        </p:spPr>
        <p:txBody>
          <a:bodyPr/>
          <a:lstStyle/>
          <a:p>
            <a:r>
              <a:rPr lang="en-US" dirty="0">
                <a:latin typeface="Arial" panose="020B0604020202020204" pitchFamily="34" charset="0"/>
                <a:cs typeface="Arial" panose="020B0604020202020204" pitchFamily="34" charset="0"/>
              </a:rPr>
              <a:t>TOXICOLOGY UNIT – BIOLOGICAL SECTION</a:t>
            </a:r>
          </a:p>
        </p:txBody>
      </p:sp>
      <p:pic>
        <p:nvPicPr>
          <p:cNvPr id="4" name="Picture 3">
            <a:extLst>
              <a:ext uri="{FF2B5EF4-FFF2-40B4-BE49-F238E27FC236}">
                <a16:creationId xmlns:a16="http://schemas.microsoft.com/office/drawing/2014/main" id="{33118992-24B9-40A4-9463-BE2AA7B76DAA}"/>
              </a:ext>
            </a:extLst>
          </p:cNvPr>
          <p:cNvPicPr>
            <a:picLocks noChangeAspect="1"/>
          </p:cNvPicPr>
          <p:nvPr/>
        </p:nvPicPr>
        <p:blipFill>
          <a:blip r:embed="rId3"/>
          <a:stretch>
            <a:fillRect/>
          </a:stretch>
        </p:blipFill>
        <p:spPr>
          <a:xfrm>
            <a:off x="1967023" y="1998922"/>
            <a:ext cx="8123275" cy="2806994"/>
          </a:xfrm>
          <a:prstGeom prst="rect">
            <a:avLst/>
          </a:prstGeom>
        </p:spPr>
      </p:pic>
    </p:spTree>
    <p:extLst>
      <p:ext uri="{BB962C8B-B14F-4D97-AF65-F5344CB8AC3E}">
        <p14:creationId xmlns:p14="http://schemas.microsoft.com/office/powerpoint/2010/main" val="187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386"/>
            <a:ext cx="10353762" cy="664233"/>
          </a:xfrm>
        </p:spPr>
        <p:txBody>
          <a:bodyPr>
            <a:normAutofit/>
          </a:bodyPr>
          <a:lstStyle/>
          <a:p>
            <a:r>
              <a:rPr lang="en-US" sz="3600" dirty="0">
                <a:latin typeface="Arial" panose="020B0604020202020204" pitchFamily="34" charset="0"/>
                <a:cs typeface="Arial" panose="020B0604020202020204" pitchFamily="34" charset="0"/>
              </a:rPr>
              <a:t>FEDERAL GRANTS</a:t>
            </a:r>
          </a:p>
        </p:txBody>
      </p:sp>
      <p:sp>
        <p:nvSpPr>
          <p:cNvPr id="3" name="Content Placeholder 2"/>
          <p:cNvSpPr>
            <a:spLocks noGrp="1"/>
          </p:cNvSpPr>
          <p:nvPr>
            <p:ph idx="1"/>
          </p:nvPr>
        </p:nvSpPr>
        <p:spPr>
          <a:xfrm>
            <a:off x="913795" y="664234"/>
            <a:ext cx="10353762" cy="6029865"/>
          </a:xfrm>
        </p:spPr>
        <p:txBody>
          <a:bodyPr>
            <a:normAutofit fontScale="40000" lnSpcReduction="20000"/>
          </a:bodyPr>
          <a:lstStyle/>
          <a:p>
            <a:pPr marL="36900" indent="0">
              <a:buNone/>
            </a:pPr>
            <a:r>
              <a:rPr lang="en-US" sz="3500" b="1" dirty="0">
                <a:solidFill>
                  <a:srgbClr val="FF0000"/>
                </a:solidFill>
                <a:effectLst/>
                <a:latin typeface="Arial" panose="020B0604020202020204" pitchFamily="34" charset="0"/>
                <a:cs typeface="Arial" panose="020B0604020202020204" pitchFamily="34" charset="0"/>
              </a:rPr>
              <a:t>CLD Responsibilities:</a:t>
            </a:r>
          </a:p>
          <a:p>
            <a:pPr lvl="0"/>
            <a:r>
              <a:rPr lang="en-US" sz="3500" dirty="0">
                <a:effectLst/>
                <a:latin typeface="Arial" panose="020B0604020202020204" pitchFamily="34" charset="0"/>
                <a:cs typeface="Arial" panose="020B0604020202020204" pitchFamily="34" charset="0"/>
              </a:rPr>
              <a:t>Semi-Annual and Annual Progress Reports</a:t>
            </a:r>
          </a:p>
          <a:p>
            <a:pPr lvl="0"/>
            <a:r>
              <a:rPr lang="en-US" sz="3500" dirty="0">
                <a:effectLst/>
                <a:latin typeface="Arial" panose="020B0604020202020204" pitchFamily="34" charset="0"/>
                <a:cs typeface="Arial" panose="020B0604020202020204" pitchFamily="34" charset="0"/>
              </a:rPr>
              <a:t>Program Metrics</a:t>
            </a:r>
          </a:p>
          <a:p>
            <a:pPr lvl="0"/>
            <a:r>
              <a:rPr lang="en-US" sz="3500" dirty="0">
                <a:effectLst/>
                <a:latin typeface="Arial" panose="020B0604020202020204" pitchFamily="34" charset="0"/>
                <a:cs typeface="Arial" panose="020B0604020202020204" pitchFamily="34" charset="0"/>
              </a:rPr>
              <a:t>Must meet requirements of solicitation</a:t>
            </a:r>
          </a:p>
          <a:p>
            <a:pPr lvl="0"/>
            <a:r>
              <a:rPr lang="en-US" sz="3500" dirty="0">
                <a:effectLst/>
                <a:latin typeface="Arial" panose="020B0604020202020204" pitchFamily="34" charset="0"/>
                <a:cs typeface="Arial" panose="020B0604020202020204" pitchFamily="34" charset="0"/>
              </a:rPr>
              <a:t>Purchase approved supplies, consumables, training, et al and monitor approved budget</a:t>
            </a:r>
          </a:p>
          <a:p>
            <a:pPr marL="36900" indent="0">
              <a:buNone/>
            </a:pPr>
            <a:r>
              <a:rPr lang="en-US" sz="3500" dirty="0">
                <a:effectLst/>
                <a:latin typeface="Arial" panose="020B0604020202020204" pitchFamily="34" charset="0"/>
                <a:cs typeface="Arial" panose="020B0604020202020204" pitchFamily="34" charset="0"/>
              </a:rPr>
              <a:t> </a:t>
            </a:r>
          </a:p>
          <a:p>
            <a:r>
              <a:rPr lang="en-US" sz="3500" dirty="0">
                <a:effectLst/>
                <a:latin typeface="Arial" panose="020B0604020202020204" pitchFamily="34" charset="0"/>
                <a:cs typeface="Arial" panose="020B0604020202020204" pitchFamily="34" charset="0"/>
              </a:rPr>
              <a:t>Coverdell 2019 – end date:  12/31/21 </a:t>
            </a:r>
          </a:p>
          <a:p>
            <a:r>
              <a:rPr lang="en-US" sz="3500" dirty="0">
                <a:effectLst/>
                <a:latin typeface="Arial" panose="020B0604020202020204" pitchFamily="34" charset="0"/>
                <a:cs typeface="Arial" panose="020B0604020202020204" pitchFamily="34" charset="0"/>
              </a:rPr>
              <a:t>Coverdell 2020 – end date:  12/31/21 </a:t>
            </a:r>
          </a:p>
          <a:p>
            <a:pPr marL="36900" indent="0">
              <a:buNone/>
            </a:pPr>
            <a:r>
              <a:rPr lang="en-US" sz="3500" dirty="0">
                <a:effectLst/>
                <a:latin typeface="Arial" panose="020B0604020202020204" pitchFamily="34" charset="0"/>
                <a:cs typeface="Arial" panose="020B0604020202020204" pitchFamily="34" charset="0"/>
              </a:rPr>
              <a:t> </a:t>
            </a:r>
          </a:p>
          <a:p>
            <a:r>
              <a:rPr lang="en-US" sz="3500" dirty="0">
                <a:effectLst/>
                <a:latin typeface="Arial" panose="020B0604020202020204" pitchFamily="34" charset="0"/>
                <a:cs typeface="Arial" panose="020B0604020202020204" pitchFamily="34" charset="0"/>
              </a:rPr>
              <a:t>DNA 2018  – end date:  12/31/20</a:t>
            </a:r>
          </a:p>
          <a:p>
            <a:r>
              <a:rPr lang="en-US" sz="3500" dirty="0">
                <a:effectLst/>
                <a:latin typeface="Arial" panose="020B0604020202020204" pitchFamily="34" charset="0"/>
                <a:cs typeface="Arial" panose="020B0604020202020204" pitchFamily="34" charset="0"/>
              </a:rPr>
              <a:t>DNA 2019 - end date:  12/31/21</a:t>
            </a:r>
          </a:p>
          <a:p>
            <a:r>
              <a:rPr lang="en-US" sz="3500" dirty="0">
                <a:effectLst/>
                <a:latin typeface="Arial" panose="020B0604020202020204" pitchFamily="34" charset="0"/>
                <a:cs typeface="Arial" panose="020B0604020202020204" pitchFamily="34" charset="0"/>
              </a:rPr>
              <a:t>DNA 2020 - end date:  09/30/22</a:t>
            </a:r>
          </a:p>
          <a:p>
            <a:pPr marL="36900" indent="0">
              <a:buNone/>
            </a:pPr>
            <a:r>
              <a:rPr lang="en-US" sz="3500" dirty="0">
                <a:effectLst/>
                <a:latin typeface="Arial" panose="020B0604020202020204" pitchFamily="34" charset="0"/>
                <a:cs typeface="Arial" panose="020B0604020202020204" pitchFamily="34" charset="0"/>
              </a:rPr>
              <a:t> </a:t>
            </a:r>
          </a:p>
          <a:p>
            <a:r>
              <a:rPr lang="en-US" sz="3500" dirty="0">
                <a:effectLst/>
                <a:latin typeface="Arial" panose="020B0604020202020204" pitchFamily="34" charset="0"/>
                <a:cs typeface="Arial" panose="020B0604020202020204" pitchFamily="34" charset="0"/>
              </a:rPr>
              <a:t>DOT FY21 - end date: 09/30/21</a:t>
            </a:r>
          </a:p>
          <a:p>
            <a:pPr marL="36900" indent="0">
              <a:buNone/>
            </a:pPr>
            <a:r>
              <a:rPr lang="en-US" sz="3500" dirty="0">
                <a:effectLst/>
                <a:latin typeface="Arial" panose="020B0604020202020204" pitchFamily="34" charset="0"/>
                <a:cs typeface="Arial" panose="020B0604020202020204" pitchFamily="34" charset="0"/>
              </a:rPr>
              <a:t> </a:t>
            </a:r>
          </a:p>
          <a:p>
            <a:r>
              <a:rPr lang="en-US" sz="3500" dirty="0">
                <a:effectLst/>
                <a:latin typeface="Arial" panose="020B0604020202020204" pitchFamily="34" charset="0"/>
                <a:cs typeface="Arial" panose="020B0604020202020204" pitchFamily="34" charset="0"/>
              </a:rPr>
              <a:t>SAFE-ITR – end date:  12/31/23 </a:t>
            </a:r>
          </a:p>
          <a:p>
            <a:pPr marL="36900" indent="0">
              <a:buNone/>
            </a:pPr>
            <a:r>
              <a:rPr lang="en-US" sz="3500" dirty="0">
                <a:effectLst/>
                <a:latin typeface="Arial" panose="020B0604020202020204" pitchFamily="34" charset="0"/>
                <a:cs typeface="Arial" panose="020B0604020202020204" pitchFamily="34" charset="0"/>
              </a:rPr>
              <a:t>	(HB 2281)</a:t>
            </a:r>
          </a:p>
          <a:p>
            <a:pPr marL="36900" indent="0">
              <a:buNone/>
            </a:pPr>
            <a:r>
              <a:rPr lang="en-US" sz="3500" dirty="0">
                <a:effectLst/>
                <a:latin typeface="Arial" panose="020B0604020202020204" pitchFamily="34" charset="0"/>
                <a:cs typeface="Arial" panose="020B0604020202020204" pitchFamily="34" charset="0"/>
              </a:rPr>
              <a:t>	Task 1:  SAK Inventory – COMPLETED</a:t>
            </a:r>
          </a:p>
          <a:p>
            <a:pPr marL="36900" indent="0">
              <a:buNone/>
            </a:pPr>
            <a:r>
              <a:rPr lang="en-US" sz="3500" dirty="0">
                <a:effectLst/>
                <a:latin typeface="Arial" panose="020B0604020202020204" pitchFamily="34" charset="0"/>
                <a:cs typeface="Arial" panose="020B0604020202020204" pitchFamily="34" charset="0"/>
              </a:rPr>
              <a:t>	Task 2:  Purchase, install and implement SAK Tracking software (includes training users); barcode newly designed 	SAKs/FME Forms and distribute to collection agencies – IN PROGRESS</a:t>
            </a:r>
          </a:p>
          <a:p>
            <a:pPr marL="36900" indent="0">
              <a:buNone/>
            </a:pPr>
            <a:r>
              <a:rPr lang="en-US" sz="3500" dirty="0">
                <a:effectLst/>
                <a:latin typeface="Arial" panose="020B0604020202020204" pitchFamily="34" charset="0"/>
                <a:cs typeface="Arial" panose="020B0604020202020204" pitchFamily="34" charset="0"/>
              </a:rPr>
              <a:t>	Task 3:  Report and track results</a:t>
            </a:r>
          </a:p>
          <a:p>
            <a:endParaRPr lang="en-US" dirty="0"/>
          </a:p>
        </p:txBody>
      </p:sp>
    </p:spTree>
    <p:extLst>
      <p:ext uri="{BB962C8B-B14F-4D97-AF65-F5344CB8AC3E}">
        <p14:creationId xmlns:p14="http://schemas.microsoft.com/office/powerpoint/2010/main" val="1373502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4F226C-082A-4693-897A-4BA9C64E3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EE73A-82A1-477B-BD24-C370875C5E12}"/>
              </a:ext>
            </a:extLst>
          </p:cNvPr>
          <p:cNvSpPr>
            <a:spLocks noGrp="1"/>
          </p:cNvSpPr>
          <p:nvPr>
            <p:ph type="title"/>
          </p:nvPr>
        </p:nvSpPr>
        <p:spPr>
          <a:xfrm>
            <a:off x="5334230" y="1233378"/>
            <a:ext cx="5897649" cy="2364964"/>
          </a:xfrm>
        </p:spPr>
        <p:txBody>
          <a:bodyPr vert="horz" lIns="91440" tIns="45720" rIns="91440" bIns="45720" rtlCol="0" anchor="b">
            <a:normAutofit/>
          </a:bodyPr>
          <a:lstStyle/>
          <a:p>
            <a:r>
              <a:rPr lang="en-US" sz="5400" b="1" dirty="0">
                <a:solidFill>
                  <a:srgbClr val="FF0000"/>
                </a:solidFill>
              </a:rPr>
              <a:t>HOT TOPICS</a:t>
            </a:r>
          </a:p>
        </p:txBody>
      </p:sp>
      <p:sp>
        <p:nvSpPr>
          <p:cNvPr id="11" name="Rectangle 10">
            <a:extLst>
              <a:ext uri="{FF2B5EF4-FFF2-40B4-BE49-F238E27FC236}">
                <a16:creationId xmlns:a16="http://schemas.microsoft.com/office/drawing/2014/main" id="{835C1724-035A-4285-8A33-FFBF7CCE0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615" y="965196"/>
            <a:ext cx="3685394" cy="4781641"/>
          </a:xfrm>
          <a:prstGeom prst="rect">
            <a:avLst/>
          </a:prstGeom>
          <a:solidFill>
            <a:schemeClr val="bg1"/>
          </a:solidFill>
          <a:ln w="190500">
            <a:solidFill>
              <a:srgbClr val="FFFFFF">
                <a:alpha val="666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onfire">
            <a:extLst>
              <a:ext uri="{FF2B5EF4-FFF2-40B4-BE49-F238E27FC236}">
                <a16:creationId xmlns:a16="http://schemas.microsoft.com/office/drawing/2014/main" id="{178055B3-B09C-4272-9599-13A6353300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0490" y="1938506"/>
            <a:ext cx="2835022" cy="2835022"/>
          </a:xfrm>
          <a:prstGeom prst="rect">
            <a:avLst/>
          </a:prstGeom>
        </p:spPr>
      </p:pic>
    </p:spTree>
    <p:extLst>
      <p:ext uri="{BB962C8B-B14F-4D97-AF65-F5344CB8AC3E}">
        <p14:creationId xmlns:p14="http://schemas.microsoft.com/office/powerpoint/2010/main" val="90493352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C5D92E-5656-4926-A07C-70FC56AF29EB}"/>
              </a:ext>
            </a:extLst>
          </p:cNvPr>
          <p:cNvPicPr>
            <a:picLocks noGrp="1" noChangeAspect="1"/>
          </p:cNvPicPr>
          <p:nvPr>
            <p:ph idx="1"/>
          </p:nvPr>
        </p:nvPicPr>
        <p:blipFill>
          <a:blip r:embed="rId3"/>
          <a:stretch>
            <a:fillRect/>
          </a:stretch>
        </p:blipFill>
        <p:spPr>
          <a:xfrm>
            <a:off x="1658680" y="393405"/>
            <a:ext cx="9122734" cy="5954232"/>
          </a:xfrm>
          <a:prstGeom prst="rect">
            <a:avLst/>
          </a:prstGeom>
        </p:spPr>
      </p:pic>
    </p:spTree>
    <p:extLst>
      <p:ext uri="{BB962C8B-B14F-4D97-AF65-F5344CB8AC3E}">
        <p14:creationId xmlns:p14="http://schemas.microsoft.com/office/powerpoint/2010/main" val="312555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9397"/>
            <a:ext cx="9590550" cy="1164566"/>
          </a:xfrm>
        </p:spPr>
        <p:txBody>
          <a:bodyPr/>
          <a:lstStyle/>
          <a:p>
            <a:r>
              <a:rPr lang="en-US" dirty="0">
                <a:latin typeface="Arial" panose="020B0604020202020204" pitchFamily="34" charset="0"/>
                <a:cs typeface="Arial" panose="020B0604020202020204" pitchFamily="34" charset="0"/>
              </a:rPr>
              <a:t>FCU Case Prioritizations</a:t>
            </a:r>
          </a:p>
        </p:txBody>
      </p:sp>
      <p:sp>
        <p:nvSpPr>
          <p:cNvPr id="3" name="Text Placeholder 2"/>
          <p:cNvSpPr>
            <a:spLocks noGrp="1"/>
          </p:cNvSpPr>
          <p:nvPr>
            <p:ph type="body" idx="1"/>
          </p:nvPr>
        </p:nvSpPr>
        <p:spPr>
          <a:xfrm>
            <a:off x="1295401" y="1181819"/>
            <a:ext cx="9590550" cy="5357003"/>
          </a:xfrm>
        </p:spPr>
        <p:txBody>
          <a:bodyPr>
            <a:noAutofit/>
          </a:bodyPr>
          <a:lstStyle/>
          <a:p>
            <a:endParaRPr lang="en-US" sz="3200" dirty="0">
              <a:solidFill>
                <a:srgbClr val="FF0000"/>
              </a:solidFill>
            </a:endParaRPr>
          </a:p>
          <a:p>
            <a:r>
              <a:rPr lang="en-US" sz="3200" dirty="0">
                <a:solidFill>
                  <a:srgbClr val="FF0000"/>
                </a:solidFill>
                <a:latin typeface="Arial" panose="020B0604020202020204" pitchFamily="34" charset="0"/>
                <a:cs typeface="Arial" panose="020B0604020202020204" pitchFamily="34" charset="0"/>
              </a:rPr>
              <a:t>“Top 5” Requests:</a:t>
            </a:r>
          </a:p>
          <a:p>
            <a:endParaRPr lang="en-US" sz="3200" dirty="0">
              <a:solidFill>
                <a:srgbClr val="FF0000"/>
              </a:solidFill>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Burleigh:  35%</a:t>
            </a:r>
          </a:p>
          <a:p>
            <a:r>
              <a:rPr lang="en-US" sz="3200" dirty="0">
                <a:latin typeface="Arial" panose="020B0604020202020204" pitchFamily="34" charset="0"/>
                <a:cs typeface="Arial" panose="020B0604020202020204" pitchFamily="34" charset="0"/>
              </a:rPr>
              <a:t>Cass:  25%</a:t>
            </a:r>
          </a:p>
          <a:p>
            <a:r>
              <a:rPr lang="en-US" sz="3200" dirty="0">
                <a:latin typeface="Arial" panose="020B0604020202020204" pitchFamily="34" charset="0"/>
                <a:cs typeface="Arial" panose="020B0604020202020204" pitchFamily="34" charset="0"/>
              </a:rPr>
              <a:t>Morton:  10%</a:t>
            </a:r>
          </a:p>
          <a:p>
            <a:r>
              <a:rPr lang="en-US" sz="3200" dirty="0">
                <a:latin typeface="Arial" panose="020B0604020202020204" pitchFamily="34" charset="0"/>
                <a:cs typeface="Arial" panose="020B0604020202020204" pitchFamily="34" charset="0"/>
              </a:rPr>
              <a:t>Grand Forks: 20%</a:t>
            </a:r>
          </a:p>
          <a:p>
            <a:r>
              <a:rPr lang="en-US" sz="3200" dirty="0">
                <a:latin typeface="Arial" panose="020B0604020202020204" pitchFamily="34" charset="0"/>
                <a:cs typeface="Arial" panose="020B0604020202020204" pitchFamily="34" charset="0"/>
              </a:rPr>
              <a:t>Ward:  10%</a:t>
            </a:r>
          </a:p>
          <a:p>
            <a:endParaRPr lang="en-US" sz="3200" dirty="0"/>
          </a:p>
        </p:txBody>
      </p:sp>
    </p:spTree>
    <p:extLst>
      <p:ext uri="{BB962C8B-B14F-4D97-AF65-F5344CB8AC3E}">
        <p14:creationId xmlns:p14="http://schemas.microsoft.com/office/powerpoint/2010/main" val="46873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059" y="1568833"/>
            <a:ext cx="6382641" cy="4782217"/>
          </a:xfrm>
          <a:prstGeom prst="rect">
            <a:avLst/>
          </a:prstGeom>
        </p:spPr>
      </p:pic>
      <p:sp>
        <p:nvSpPr>
          <p:cNvPr id="5" name="Left Arrow 4"/>
          <p:cNvSpPr/>
          <p:nvPr/>
        </p:nvSpPr>
        <p:spPr>
          <a:xfrm>
            <a:off x="8390602" y="5309419"/>
            <a:ext cx="115037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60 days</a:t>
            </a:r>
          </a:p>
        </p:txBody>
      </p:sp>
      <p:sp>
        <p:nvSpPr>
          <p:cNvPr id="6" name="Left Arrow 5"/>
          <p:cNvSpPr/>
          <p:nvPr/>
        </p:nvSpPr>
        <p:spPr>
          <a:xfrm>
            <a:off x="7851057" y="3196810"/>
            <a:ext cx="124132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 days</a:t>
            </a:r>
          </a:p>
        </p:txBody>
      </p:sp>
      <p:sp>
        <p:nvSpPr>
          <p:cNvPr id="7" name="Title 6"/>
          <p:cNvSpPr>
            <a:spLocks noGrp="1"/>
          </p:cNvSpPr>
          <p:nvPr>
            <p:ph type="ctrTitle"/>
          </p:nvPr>
        </p:nvSpPr>
        <p:spPr>
          <a:xfrm>
            <a:off x="1201087" y="309716"/>
            <a:ext cx="9440034" cy="862781"/>
          </a:xfrm>
        </p:spPr>
        <p:txBody>
          <a:bodyPr>
            <a:normAutofit/>
          </a:bodyPr>
          <a:lstStyle/>
          <a:p>
            <a:r>
              <a:rPr lang="en-US" sz="3200" dirty="0">
                <a:latin typeface="Arial" panose="020B0604020202020204" pitchFamily="34" charset="0"/>
                <a:cs typeface="Arial" panose="020B0604020202020204" pitchFamily="34" charset="0"/>
              </a:rPr>
              <a:t>Differences within the Same Agency</a:t>
            </a:r>
          </a:p>
        </p:txBody>
      </p:sp>
    </p:spTree>
    <p:extLst>
      <p:ext uri="{BB962C8B-B14F-4D97-AF65-F5344CB8AC3E}">
        <p14:creationId xmlns:p14="http://schemas.microsoft.com/office/powerpoint/2010/main" val="1944942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CCDA-89F3-4960-8AFC-4D9B80AA35C2}"/>
              </a:ext>
            </a:extLst>
          </p:cNvPr>
          <p:cNvSpPr>
            <a:spLocks noGrp="1"/>
          </p:cNvSpPr>
          <p:nvPr>
            <p:ph type="title"/>
          </p:nvPr>
        </p:nvSpPr>
        <p:spPr>
          <a:xfrm>
            <a:off x="633743" y="609599"/>
            <a:ext cx="3413156" cy="5273675"/>
          </a:xfrm>
        </p:spPr>
        <p:txBody>
          <a:bodyPr vert="horz" lIns="91440" tIns="45720" rIns="91440" bIns="45720" rtlCol="0" anchor="ctr">
            <a:normAutofit/>
          </a:bodyPr>
          <a:lstStyle/>
          <a:p>
            <a:r>
              <a:rPr lang="en-US" sz="4000" dirty="0">
                <a:latin typeface="Arial" panose="020B0604020202020204" pitchFamily="34" charset="0"/>
                <a:cs typeface="Arial" panose="020B0604020202020204" pitchFamily="34" charset="0"/>
              </a:rPr>
              <a:t>SUBPOENAS</a:t>
            </a:r>
          </a:p>
        </p:txBody>
      </p:sp>
      <p:pic>
        <p:nvPicPr>
          <p:cNvPr id="19" name="Picture 16">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20" name="Text Placeholder 3">
            <a:extLst>
              <a:ext uri="{FF2B5EF4-FFF2-40B4-BE49-F238E27FC236}">
                <a16:creationId xmlns:a16="http://schemas.microsoft.com/office/drawing/2014/main" id="{404365C7-2DC6-486F-B3BF-C0611E6726BC}"/>
              </a:ext>
            </a:extLst>
          </p:cNvPr>
          <p:cNvGraphicFramePr/>
          <p:nvPr>
            <p:extLst>
              <p:ext uri="{D42A27DB-BD31-4B8C-83A1-F6EECF244321}">
                <p14:modId xmlns:p14="http://schemas.microsoft.com/office/powerpoint/2010/main" val="3895404403"/>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63892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CCDA-89F3-4960-8AFC-4D9B80AA35C2}"/>
              </a:ext>
            </a:extLst>
          </p:cNvPr>
          <p:cNvSpPr>
            <a:spLocks noGrp="1"/>
          </p:cNvSpPr>
          <p:nvPr>
            <p:ph type="title"/>
          </p:nvPr>
        </p:nvSpPr>
        <p:spPr>
          <a:xfrm>
            <a:off x="633743" y="609599"/>
            <a:ext cx="3413156" cy="5273675"/>
          </a:xfrm>
        </p:spPr>
        <p:txBody>
          <a:bodyPr vert="horz" lIns="91440" tIns="45720" rIns="91440" bIns="45720" rtlCol="0" anchor="ctr">
            <a:normAutofit/>
          </a:bodyPr>
          <a:lstStyle/>
          <a:p>
            <a:r>
              <a:rPr lang="en-US" sz="4000" dirty="0">
                <a:latin typeface="Arial" panose="020B0604020202020204" pitchFamily="34" charset="0"/>
                <a:cs typeface="Arial" panose="020B0604020202020204" pitchFamily="34" charset="0"/>
              </a:rPr>
              <a:t>SUBPOENAS – Breath Alcohol</a:t>
            </a:r>
          </a:p>
        </p:txBody>
      </p:sp>
      <p:pic>
        <p:nvPicPr>
          <p:cNvPr id="19" name="Picture 16">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20" name="Text Placeholder 3">
            <a:extLst>
              <a:ext uri="{FF2B5EF4-FFF2-40B4-BE49-F238E27FC236}">
                <a16:creationId xmlns:a16="http://schemas.microsoft.com/office/drawing/2014/main" id="{404365C7-2DC6-486F-B3BF-C0611E6726BC}"/>
              </a:ext>
            </a:extLst>
          </p:cNvPr>
          <p:cNvGraphicFramePr/>
          <p:nvPr>
            <p:extLst>
              <p:ext uri="{D42A27DB-BD31-4B8C-83A1-F6EECF244321}">
                <p14:modId xmlns:p14="http://schemas.microsoft.com/office/powerpoint/2010/main" val="1688950411"/>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15218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52D62-ECFB-408E-ABE6-155A644F4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FEA985-924B-4044-8778-32D1E7164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lumMod val="75000"/>
              <a:lumOff val="2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3795" y="963506"/>
            <a:ext cx="3740815" cy="4827693"/>
          </a:xfrm>
        </p:spPr>
        <p:txBody>
          <a:bodyPr vert="horz" lIns="91440" tIns="45720" rIns="91440" bIns="45720" rtlCol="0" anchor="ctr">
            <a:normAutofit/>
          </a:bodyPr>
          <a:lstStyle/>
          <a:p>
            <a:pPr algn="r"/>
            <a:r>
              <a:rPr lang="en-US" sz="4000" dirty="0">
                <a:latin typeface="Arial" panose="020B0604020202020204" pitchFamily="34" charset="0"/>
                <a:cs typeface="Arial" panose="020B0604020202020204" pitchFamily="34" charset="0"/>
              </a:rPr>
              <a:t>TESTIMONY</a:t>
            </a:r>
          </a:p>
        </p:txBody>
      </p:sp>
      <p:cxnSp>
        <p:nvCxnSpPr>
          <p:cNvPr id="12" name="Straight Connector 11">
            <a:extLst>
              <a:ext uri="{FF2B5EF4-FFF2-40B4-BE49-F238E27FC236}">
                <a16:creationId xmlns:a16="http://schemas.microsoft.com/office/drawing/2014/main" id="{96C7F9CB-BCC3-4648-8DEF-07B0887D87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1187"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172370" y="963507"/>
            <a:ext cx="6622462" cy="4827694"/>
          </a:xfrm>
          <a:effectLst/>
        </p:spPr>
        <p:txBody>
          <a:bodyPr vert="horz" lIns="91440" tIns="45720" rIns="91440" bIns="45720" rtlCol="0" anchor="ctr">
            <a:normAutofit/>
          </a:bodyPr>
          <a:lstStyle/>
          <a:p>
            <a:pPr algn="l"/>
            <a:r>
              <a:rPr lang="en-US" dirty="0">
                <a:solidFill>
                  <a:srgbClr val="FF0000"/>
                </a:solidFill>
                <a:latin typeface="Arial" panose="020B0604020202020204" pitchFamily="34" charset="0"/>
                <a:cs typeface="Arial" panose="020B0604020202020204" pitchFamily="34" charset="0"/>
              </a:rPr>
              <a:t>Issues:  </a:t>
            </a:r>
          </a:p>
          <a:p>
            <a:pPr algn="l"/>
            <a:r>
              <a:rPr lang="en-US" dirty="0">
                <a:latin typeface="Arial" panose="020B0604020202020204" pitchFamily="34" charset="0"/>
                <a:cs typeface="Arial" panose="020B0604020202020204" pitchFamily="34" charset="0"/>
              </a:rPr>
              <a:t>►  Stipulation to Reports not requested or denied</a:t>
            </a:r>
          </a:p>
          <a:p>
            <a:pPr algn="l"/>
            <a:r>
              <a:rPr lang="en-US" dirty="0">
                <a:latin typeface="Arial" panose="020B0604020202020204" pitchFamily="34" charset="0"/>
                <a:cs typeface="Arial" panose="020B0604020202020204" pitchFamily="34" charset="0"/>
              </a:rPr>
              <a:t>►  Video testimony not requested or denied</a:t>
            </a:r>
          </a:p>
          <a:p>
            <a:pPr algn="l"/>
            <a:endParaRPr lang="en-US" dirty="0">
              <a:latin typeface="Arial" panose="020B0604020202020204" pitchFamily="34" charset="0"/>
              <a:cs typeface="Arial" panose="020B0604020202020204" pitchFamily="34" charset="0"/>
            </a:endParaRPr>
          </a:p>
          <a:p>
            <a:pPr algn="l"/>
            <a:r>
              <a:rPr lang="en-US" dirty="0">
                <a:solidFill>
                  <a:srgbClr val="FF0000"/>
                </a:solidFill>
                <a:latin typeface="Arial" panose="020B0604020202020204" pitchFamily="34" charset="0"/>
                <a:cs typeface="Arial" panose="020B0604020202020204" pitchFamily="34" charset="0"/>
              </a:rPr>
              <a:t>Results: </a:t>
            </a:r>
          </a:p>
          <a:p>
            <a:pPr algn="l"/>
            <a:r>
              <a:rPr lang="en-US"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CLD personnel are out of the laboratory for hours/days</a:t>
            </a:r>
          </a:p>
          <a:p>
            <a:pPr algn="l"/>
            <a:r>
              <a:rPr lang="en-US" dirty="0">
                <a:latin typeface="Arial" panose="020B0604020202020204" pitchFamily="34" charset="0"/>
                <a:cs typeface="Arial" panose="020B0604020202020204" pitchFamily="34" charset="0"/>
              </a:rPr>
              <a:t>►  Backlogs increase</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1075172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38023"/>
            <a:ext cx="10353762" cy="2286000"/>
          </a:xfrm>
        </p:spPr>
        <p:txBody>
          <a:bodyPr>
            <a:normAutofit/>
          </a:bodyPr>
          <a:lstStyle/>
          <a:p>
            <a:r>
              <a:rPr lang="en-US" sz="2800" b="1" dirty="0">
                <a:latin typeface="Arial" panose="020B0604020202020204" pitchFamily="34" charset="0"/>
                <a:cs typeface="Arial" panose="020B0604020202020204" pitchFamily="34" charset="0"/>
              </a:rPr>
              <a:t>July 1, 2019 – March 10, 2021</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Zoom Testimony: 1</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Phone Testimony: 1</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Average time out of CLD:  8 hours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Average time of testimony: 22 minutes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6377" y="2424023"/>
            <a:ext cx="10353675" cy="4304581"/>
          </a:xfrm>
        </p:spPr>
      </p:pic>
    </p:spTree>
    <p:extLst>
      <p:ext uri="{BB962C8B-B14F-4D97-AF65-F5344CB8AC3E}">
        <p14:creationId xmlns:p14="http://schemas.microsoft.com/office/powerpoint/2010/main" val="3780285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CFA5-B40D-4F28-8810-B993AF7A938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EXAMPLES</a:t>
            </a:r>
          </a:p>
        </p:txBody>
      </p:sp>
      <p:sp>
        <p:nvSpPr>
          <p:cNvPr id="3" name="Content Placeholder 2">
            <a:extLst>
              <a:ext uri="{FF2B5EF4-FFF2-40B4-BE49-F238E27FC236}">
                <a16:creationId xmlns:a16="http://schemas.microsoft.com/office/drawing/2014/main" id="{9E13DA5B-23C6-4D3F-AAB6-FAF2A0306BC8}"/>
              </a:ext>
            </a:extLst>
          </p:cNvPr>
          <p:cNvSpPr>
            <a:spLocks noGrp="1"/>
          </p:cNvSpPr>
          <p:nvPr>
            <p:ph idx="1"/>
          </p:nvPr>
        </p:nvSpPr>
        <p:spPr>
          <a:xfrm>
            <a:off x="254977" y="1732449"/>
            <a:ext cx="11012580" cy="4058751"/>
          </a:xfrm>
        </p:spPr>
        <p:txBody>
          <a:bodyPr/>
          <a:lstStyle/>
          <a:p>
            <a:pPr marL="36900" indent="0">
              <a:buNone/>
            </a:pPr>
            <a:endParaRPr lang="en-US" dirty="0"/>
          </a:p>
          <a:p>
            <a:r>
              <a:rPr lang="en-US" sz="1800" dirty="0">
                <a:latin typeface="Arial" panose="020B0604020202020204" pitchFamily="34" charset="0"/>
                <a:cs typeface="Arial" panose="020B0604020202020204" pitchFamily="34" charset="0"/>
              </a:rPr>
              <a:t>Ward County:  Infraction Charge; Pro Se Defendant; Bench Trial; No questions:  Out of office – 5 hours</a:t>
            </a:r>
          </a:p>
          <a:p>
            <a:r>
              <a:rPr lang="en-US" sz="1800" dirty="0">
                <a:latin typeface="Arial" panose="020B0604020202020204" pitchFamily="34" charset="0"/>
                <a:cs typeface="Arial" panose="020B0604020202020204" pitchFamily="34" charset="0"/>
              </a:rPr>
              <a:t>Cass County:  No questions from Defense: Out of office – 11 hours</a:t>
            </a:r>
          </a:p>
          <a:p>
            <a:r>
              <a:rPr lang="en-US" sz="1800" dirty="0">
                <a:latin typeface="Arial" panose="020B0604020202020204" pitchFamily="34" charset="0"/>
                <a:cs typeface="Arial" panose="020B0604020202020204" pitchFamily="34" charset="0"/>
              </a:rPr>
              <a:t>Cass County:  Out of Office – 1.5 days (testimony: 30 minutes)</a:t>
            </a:r>
          </a:p>
          <a:p>
            <a:r>
              <a:rPr lang="en-US" sz="1800" dirty="0">
                <a:latin typeface="Arial" panose="020B0604020202020204" pitchFamily="34" charset="0"/>
                <a:cs typeface="Arial" panose="020B0604020202020204" pitchFamily="34" charset="0"/>
              </a:rPr>
              <a:t>Cass County:  Out of office – 13.5 hours (testimony:  20 minutes)</a:t>
            </a:r>
          </a:p>
          <a:p>
            <a:r>
              <a:rPr lang="en-US" sz="1800" dirty="0">
                <a:latin typeface="Arial" panose="020B0604020202020204" pitchFamily="34" charset="0"/>
                <a:cs typeface="Arial" panose="020B0604020202020204" pitchFamily="34" charset="0"/>
              </a:rPr>
              <a:t>Nelson County: Out of office – 13 hours (testimony: 20 minutes; no questions from Defense)</a:t>
            </a:r>
          </a:p>
        </p:txBody>
      </p:sp>
    </p:spTree>
    <p:extLst>
      <p:ext uri="{BB962C8B-B14F-4D97-AF65-F5344CB8AC3E}">
        <p14:creationId xmlns:p14="http://schemas.microsoft.com/office/powerpoint/2010/main" val="870104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970450"/>
          </a:xfrm>
        </p:spPr>
        <p:txBody>
          <a:bodyPr>
            <a:normAutofit/>
          </a:bodyPr>
          <a:lstStyle/>
          <a:p>
            <a:r>
              <a:rPr lang="en-US" dirty="0">
                <a:latin typeface="Arial" panose="020B0604020202020204" pitchFamily="34" charset="0"/>
                <a:cs typeface="Arial" panose="020B0604020202020204" pitchFamily="34" charset="0"/>
              </a:rPr>
              <a:t>Terminated Cases (FCU)</a:t>
            </a:r>
          </a:p>
        </p:txBody>
      </p:sp>
      <p:pic>
        <p:nvPicPr>
          <p:cNvPr id="21" name="Picture 21">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17" name="Content Placeholder 2">
            <a:extLst>
              <a:ext uri="{FF2B5EF4-FFF2-40B4-BE49-F238E27FC236}">
                <a16:creationId xmlns:a16="http://schemas.microsoft.com/office/drawing/2014/main" id="{434A3388-20EC-4E2D-A337-0C84BA4E4030}"/>
              </a:ext>
            </a:extLst>
          </p:cNvPr>
          <p:cNvGraphicFramePr>
            <a:graphicFrameLocks noGrp="1"/>
          </p:cNvGraphicFramePr>
          <p:nvPr>
            <p:ph idx="1"/>
            <p:extLst>
              <p:ext uri="{D42A27DB-BD31-4B8C-83A1-F6EECF244321}">
                <p14:modId xmlns:p14="http://schemas.microsoft.com/office/powerpoint/2010/main" val="117774257"/>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43201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078" name="Content Placeholder 3077">
            <a:extLst>
              <a:ext uri="{FF2B5EF4-FFF2-40B4-BE49-F238E27FC236}">
                <a16:creationId xmlns:a16="http://schemas.microsoft.com/office/drawing/2014/main" id="{1617BA8B-D28F-4497-9154-667C96A7E7D9}"/>
              </a:ext>
            </a:extLst>
          </p:cNvPr>
          <p:cNvSpPr>
            <a:spLocks noGrp="1"/>
          </p:cNvSpPr>
          <p:nvPr>
            <p:ph idx="1"/>
          </p:nvPr>
        </p:nvSpPr>
        <p:spPr>
          <a:xfrm>
            <a:off x="913795" y="1732449"/>
            <a:ext cx="3078749" cy="4058751"/>
          </a:xfrm>
        </p:spPr>
        <p:txBody>
          <a:bodyPr anchor="t">
            <a:normAutofit/>
          </a:bodyPr>
          <a:lstStyle/>
          <a:p>
            <a:r>
              <a:rPr lang="en-US" sz="1800" dirty="0">
                <a:latin typeface="Arial" panose="020B0604020202020204" pitchFamily="34" charset="0"/>
                <a:cs typeface="Arial" panose="020B0604020202020204" pitchFamily="34" charset="0"/>
              </a:rPr>
              <a:t>Prioritization Scheme</a:t>
            </a:r>
          </a:p>
          <a:p>
            <a:r>
              <a:rPr lang="en-US" sz="1800" dirty="0">
                <a:latin typeface="Arial" panose="020B0604020202020204" pitchFamily="34" charset="0"/>
                <a:cs typeface="Arial" panose="020B0604020202020204" pitchFamily="34" charset="0"/>
              </a:rPr>
              <a:t>Notify the CLD ASAP when analysis not needed</a:t>
            </a:r>
          </a:p>
          <a:p>
            <a:r>
              <a:rPr lang="en-US" sz="1800" dirty="0">
                <a:latin typeface="Arial" panose="020B0604020202020204" pitchFamily="34" charset="0"/>
                <a:cs typeface="Arial" panose="020B0604020202020204" pitchFamily="34" charset="0"/>
              </a:rPr>
              <a:t>Limit the number of items submitted for analysis</a:t>
            </a:r>
          </a:p>
          <a:p>
            <a:r>
              <a:rPr lang="en-US" sz="1800" dirty="0">
                <a:latin typeface="Arial" panose="020B0604020202020204" pitchFamily="34" charset="0"/>
                <a:cs typeface="Arial" panose="020B0604020202020204" pitchFamily="34" charset="0"/>
              </a:rPr>
              <a:t>Stipulate to Report/testify via IVN</a:t>
            </a:r>
          </a:p>
          <a:p>
            <a:endParaRPr lang="en-US" sz="1600" dirty="0">
              <a:latin typeface="Arial" panose="020B0604020202020204" pitchFamily="34" charset="0"/>
              <a:cs typeface="Arial" panose="020B0604020202020204" pitchFamily="34" charset="0"/>
            </a:endParaRPr>
          </a:p>
          <a:p>
            <a:endParaRPr lang="en-US" sz="1600" dirty="0"/>
          </a:p>
        </p:txBody>
      </p:sp>
      <p:sp>
        <p:nvSpPr>
          <p:cNvPr id="73" name="Rectangle 72">
            <a:extLst>
              <a:ext uri="{FF2B5EF4-FFF2-40B4-BE49-F238E27FC236}">
                <a16:creationId xmlns:a16="http://schemas.microsoft.com/office/drawing/2014/main" id="{0A22D114-11B7-46ED-94A9-18DC1C977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Secret CISO: Note to Self - Communication is Vital">
            <a:extLst>
              <a:ext uri="{FF2B5EF4-FFF2-40B4-BE49-F238E27FC236}">
                <a16:creationId xmlns:a16="http://schemas.microsoft.com/office/drawing/2014/main" id="{3C1EB1DE-ED53-4D49-A343-EF6F665F19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3" r="1131"/>
          <a:stretch/>
        </p:blipFill>
        <p:spPr bwMode="auto">
          <a:xfrm>
            <a:off x="5120640" y="1438360"/>
            <a:ext cx="5676236" cy="383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78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estions To Ask Your Doctor - IgA Nephropat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19245" y="1587259"/>
            <a:ext cx="5995359" cy="401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4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210" y="232914"/>
            <a:ext cx="11274726" cy="1475116"/>
          </a:xfrm>
        </p:spPr>
        <p:txBody>
          <a:bodyPr>
            <a:normAutofit fontScale="90000"/>
          </a:bodyPr>
          <a:lstStyle/>
          <a:p>
            <a:r>
              <a:rPr lang="en-US" sz="3200" dirty="0">
                <a:latin typeface="Arial" panose="020B0604020202020204" pitchFamily="34" charset="0"/>
                <a:cs typeface="Arial" panose="020B0604020202020204" pitchFamily="34" charset="0"/>
              </a:rPr>
              <a:t>ANAB Reassessment &amp;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FBI Quality Assurance Standards Audit (Casework and Database)</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February 16 – 19, 2021 (REMOTE)</a:t>
            </a:r>
          </a:p>
        </p:txBody>
      </p:sp>
      <p:sp>
        <p:nvSpPr>
          <p:cNvPr id="3" name="Subtitle 2"/>
          <p:cNvSpPr>
            <a:spLocks noGrp="1"/>
          </p:cNvSpPr>
          <p:nvPr>
            <p:ph type="subTitle" idx="1"/>
          </p:nvPr>
        </p:nvSpPr>
        <p:spPr>
          <a:xfrm>
            <a:off x="250166" y="1949571"/>
            <a:ext cx="11136701" cy="4218316"/>
          </a:xfrm>
        </p:spPr>
        <p:txBody>
          <a:bodyPr>
            <a:normAutofit/>
          </a:bodyPr>
          <a:lstStyle/>
          <a:p>
            <a:pPr algn="l"/>
            <a:r>
              <a:rPr lang="en-US" dirty="0">
                <a:effectLst/>
              </a:rPr>
              <a:t>We were assessed to over 1000 Standards (ISO and FBI) and had ZERO Findings in both FBI QAS Audit Documents (first EXTERNAL audit using the new (July 2020) FBI QAS Documents) and 4 Nonconformities for ISO 17025:2017.  </a:t>
            </a:r>
          </a:p>
          <a:p>
            <a:pPr algn="l"/>
            <a:r>
              <a:rPr lang="en-US" dirty="0">
                <a:effectLst/>
              </a:rPr>
              <a:t>2 of the NCs are “paper fixes” and </a:t>
            </a:r>
            <a:r>
              <a:rPr lang="en-US">
                <a:effectLst/>
              </a:rPr>
              <a:t>2 require </a:t>
            </a:r>
            <a:r>
              <a:rPr lang="en-US" dirty="0">
                <a:effectLst/>
              </a:rPr>
              <a:t>us to purchase calibrated glassware and calculate Measurement Uncertainty for Meth quants (FCU).</a:t>
            </a:r>
          </a:p>
          <a:p>
            <a:r>
              <a:rPr lang="en-US" dirty="0">
                <a:solidFill>
                  <a:srgbClr val="FF0000"/>
                </a:solidFill>
                <a:effectLst/>
              </a:rPr>
              <a:t>Number of Standards Assessed to:</a:t>
            </a:r>
          </a:p>
          <a:p>
            <a:r>
              <a:rPr lang="en-US" dirty="0">
                <a:effectLst/>
              </a:rPr>
              <a:t>ISO 17025:2017: 203</a:t>
            </a:r>
          </a:p>
          <a:p>
            <a:r>
              <a:rPr lang="en-US" dirty="0">
                <a:effectLst/>
              </a:rPr>
              <a:t>ANAB AR 3125: 75</a:t>
            </a:r>
          </a:p>
          <a:p>
            <a:r>
              <a:rPr lang="en-US" dirty="0">
                <a:effectLst/>
              </a:rPr>
              <a:t>FBI QAS CW: ~438</a:t>
            </a:r>
          </a:p>
          <a:p>
            <a:r>
              <a:rPr lang="en-US" dirty="0">
                <a:effectLst/>
              </a:rPr>
              <a:t>FBI QAS DB: ~404</a:t>
            </a:r>
            <a:endParaRPr lang="en-US" dirty="0"/>
          </a:p>
        </p:txBody>
      </p:sp>
    </p:spTree>
    <p:extLst>
      <p:ext uri="{BB962C8B-B14F-4D97-AF65-F5344CB8AC3E}">
        <p14:creationId xmlns:p14="http://schemas.microsoft.com/office/powerpoint/2010/main" val="878689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ending a Thank You Letter Could Cost You Your Job | The Red In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38423" y="579332"/>
            <a:ext cx="4934309" cy="30696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917" y="4042557"/>
            <a:ext cx="1943371" cy="2534004"/>
          </a:xfrm>
          <a:prstGeom prst="rect">
            <a:avLst/>
          </a:prstGeom>
        </p:spPr>
      </p:pic>
    </p:spTree>
    <p:extLst>
      <p:ext uri="{BB962C8B-B14F-4D97-AF65-F5344CB8AC3E}">
        <p14:creationId xmlns:p14="http://schemas.microsoft.com/office/powerpoint/2010/main" val="374859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C0A30F-5385-4AD1-9952-BF9CDF4B180F}"/>
              </a:ext>
            </a:extLst>
          </p:cNvPr>
          <p:cNvPicPr>
            <a:picLocks noChangeAspect="1"/>
          </p:cNvPicPr>
          <p:nvPr/>
        </p:nvPicPr>
        <p:blipFill>
          <a:blip r:embed="rId4"/>
          <a:stretch>
            <a:fillRect/>
          </a:stretch>
        </p:blipFill>
        <p:spPr>
          <a:xfrm>
            <a:off x="905692" y="143691"/>
            <a:ext cx="1862759" cy="809895"/>
          </a:xfrm>
          <a:prstGeom prst="rect">
            <a:avLst/>
          </a:prstGeom>
        </p:spPr>
      </p:pic>
      <p:sp>
        <p:nvSpPr>
          <p:cNvPr id="11" name="Text Placeholder 10">
            <a:extLst>
              <a:ext uri="{FF2B5EF4-FFF2-40B4-BE49-F238E27FC236}">
                <a16:creationId xmlns:a16="http://schemas.microsoft.com/office/drawing/2014/main" id="{32C14381-74AB-4C01-9333-5FDF1DE25C5A}"/>
              </a:ext>
            </a:extLst>
          </p:cNvPr>
          <p:cNvSpPr>
            <a:spLocks noGrp="1"/>
          </p:cNvSpPr>
          <p:nvPr>
            <p:ph type="body" idx="1"/>
          </p:nvPr>
        </p:nvSpPr>
        <p:spPr>
          <a:xfrm>
            <a:off x="1295401" y="339634"/>
            <a:ext cx="9590550" cy="6374675"/>
          </a:xfrm>
        </p:spPr>
        <p:txBody>
          <a:bodyPr>
            <a:normAutofit fontScale="25000" lnSpcReduction="20000"/>
          </a:bodyPr>
          <a:lstStyle/>
          <a:p>
            <a:r>
              <a:rPr lang="en-US" sz="5600" b="1" dirty="0">
                <a:solidFill>
                  <a:srgbClr val="FF0000"/>
                </a:solidFill>
                <a:effectLst/>
                <a:latin typeface="Arial" panose="020B0604020202020204" pitchFamily="34" charset="0"/>
                <a:cs typeface="Arial" panose="020B0604020202020204" pitchFamily="34" charset="0"/>
              </a:rPr>
              <a:t>ACCREDITED LABORATORY SERVICES</a:t>
            </a:r>
          </a:p>
          <a:p>
            <a:endParaRPr lang="en-US" sz="5600" dirty="0">
              <a:solidFill>
                <a:srgbClr val="FF0000"/>
              </a:solidFill>
              <a:effectLst/>
              <a:latin typeface="Arial" panose="020B0604020202020204" pitchFamily="34" charset="0"/>
              <a:cs typeface="Arial" panose="020B0604020202020204" pitchFamily="34" charset="0"/>
            </a:endParaRPr>
          </a:p>
          <a:p>
            <a:r>
              <a:rPr lang="en-US" sz="4800" b="1" dirty="0">
                <a:solidFill>
                  <a:srgbClr val="FF0000"/>
                </a:solidFill>
                <a:effectLst/>
                <a:latin typeface="Arial" panose="020B0604020202020204" pitchFamily="34" charset="0"/>
                <a:cs typeface="Arial" panose="020B0604020202020204" pitchFamily="34" charset="0"/>
              </a:rPr>
              <a:t>Discipline:</a:t>
            </a:r>
            <a:r>
              <a:rPr lang="en-US" sz="4800" dirty="0">
                <a:solidFill>
                  <a:srgbClr val="FF0000"/>
                </a:solidFill>
                <a:effectLst/>
                <a:latin typeface="Arial" panose="020B0604020202020204" pitchFamily="34" charset="0"/>
                <a:cs typeface="Arial" panose="020B0604020202020204" pitchFamily="34" charset="0"/>
              </a:rPr>
              <a:t>  Biology</a:t>
            </a:r>
          </a:p>
          <a:p>
            <a:r>
              <a:rPr lang="en-US" sz="4800" b="1" dirty="0">
                <a:effectLst/>
                <a:latin typeface="Arial" panose="020B0604020202020204" pitchFamily="34" charset="0"/>
                <a:cs typeface="Arial" panose="020B0604020202020204" pitchFamily="34" charset="0"/>
              </a:rPr>
              <a:t>Component/Parameter of Characteristic Tested:</a:t>
            </a:r>
            <a:endParaRPr lang="en-US" sz="4800" dirty="0">
              <a:effectLst/>
              <a:latin typeface="Arial" panose="020B0604020202020204" pitchFamily="34" charset="0"/>
              <a:cs typeface="Arial" panose="020B0604020202020204" pitchFamily="34" charset="0"/>
            </a:endParaRPr>
          </a:p>
          <a:p>
            <a:r>
              <a:rPr lang="en-US" sz="4800" dirty="0">
                <a:effectLst/>
                <a:latin typeface="Arial" panose="020B0604020202020204" pitchFamily="34" charset="0"/>
                <a:cs typeface="Arial" panose="020B0604020202020204" pitchFamily="34" charset="0"/>
              </a:rPr>
              <a:t>●  DNA – STR</a:t>
            </a:r>
          </a:p>
          <a:p>
            <a:r>
              <a:rPr lang="en-US" sz="4800" dirty="0">
                <a:effectLst/>
                <a:latin typeface="Arial" panose="020B0604020202020204" pitchFamily="34" charset="0"/>
                <a:cs typeface="Arial" panose="020B0604020202020204" pitchFamily="34" charset="0"/>
              </a:rPr>
              <a:t>●  DNA – YSTR</a:t>
            </a:r>
          </a:p>
          <a:p>
            <a:r>
              <a:rPr lang="en-US" sz="4800" dirty="0">
                <a:effectLst/>
                <a:latin typeface="Arial" panose="020B0604020202020204" pitchFamily="34" charset="0"/>
                <a:cs typeface="Arial" panose="020B0604020202020204" pitchFamily="34" charset="0"/>
              </a:rPr>
              <a:t>●  Body Fluid Identification</a:t>
            </a:r>
          </a:p>
          <a:p>
            <a:r>
              <a:rPr lang="en-US" sz="4800" dirty="0">
                <a:effectLst/>
                <a:latin typeface="Arial" panose="020B0604020202020204" pitchFamily="34" charset="0"/>
                <a:cs typeface="Arial" panose="020B0604020202020204" pitchFamily="34" charset="0"/>
              </a:rPr>
              <a:t>●  Relationship Testing</a:t>
            </a:r>
          </a:p>
          <a:p>
            <a:r>
              <a:rPr lang="en-US" sz="4800" dirty="0">
                <a:effectLst/>
                <a:latin typeface="Arial" panose="020B0604020202020204" pitchFamily="34" charset="0"/>
                <a:cs typeface="Arial" panose="020B0604020202020204" pitchFamily="34" charset="0"/>
              </a:rPr>
              <a:t>●  Individual Characteristic Database (CODIS)</a:t>
            </a:r>
          </a:p>
          <a:p>
            <a:r>
              <a:rPr lang="en-US" sz="4800" dirty="0">
                <a:effectLst/>
                <a:latin typeface="Arial" panose="020B0604020202020204" pitchFamily="34" charset="0"/>
                <a:cs typeface="Arial" panose="020B0604020202020204" pitchFamily="34" charset="0"/>
              </a:rPr>
              <a:t> </a:t>
            </a:r>
          </a:p>
          <a:p>
            <a:r>
              <a:rPr lang="en-US" sz="4800" b="1" dirty="0">
                <a:solidFill>
                  <a:srgbClr val="FF0000"/>
                </a:solidFill>
                <a:effectLst/>
                <a:latin typeface="Arial" panose="020B0604020202020204" pitchFamily="34" charset="0"/>
                <a:cs typeface="Arial" panose="020B0604020202020204" pitchFamily="34" charset="0"/>
              </a:rPr>
              <a:t>Discipline:</a:t>
            </a:r>
            <a:r>
              <a:rPr lang="en-US" sz="4800" dirty="0">
                <a:solidFill>
                  <a:srgbClr val="FF0000"/>
                </a:solidFill>
                <a:effectLst/>
                <a:latin typeface="Arial" panose="020B0604020202020204" pitchFamily="34" charset="0"/>
                <a:cs typeface="Arial" panose="020B0604020202020204" pitchFamily="34" charset="0"/>
              </a:rPr>
              <a:t>  Seized Drugs</a:t>
            </a:r>
          </a:p>
          <a:p>
            <a:r>
              <a:rPr lang="en-US" sz="4800" b="1" dirty="0">
                <a:effectLst/>
                <a:latin typeface="Arial" panose="020B0604020202020204" pitchFamily="34" charset="0"/>
                <a:cs typeface="Arial" panose="020B0604020202020204" pitchFamily="34" charset="0"/>
              </a:rPr>
              <a:t>Component/Parameter of Characteristic Tested:</a:t>
            </a:r>
            <a:endParaRPr lang="en-US" sz="4800" dirty="0">
              <a:effectLst/>
              <a:latin typeface="Arial" panose="020B0604020202020204" pitchFamily="34" charset="0"/>
              <a:cs typeface="Arial" panose="020B0604020202020204" pitchFamily="34" charset="0"/>
            </a:endParaRPr>
          </a:p>
          <a:p>
            <a:r>
              <a:rPr lang="en-US" sz="4800" dirty="0">
                <a:effectLst/>
                <a:latin typeface="Arial" panose="020B0604020202020204" pitchFamily="34" charset="0"/>
                <a:cs typeface="Arial" panose="020B0604020202020204" pitchFamily="34" charset="0"/>
              </a:rPr>
              <a:t>●  Qualitative Determination</a:t>
            </a:r>
          </a:p>
          <a:p>
            <a:r>
              <a:rPr lang="en-US" sz="4800" dirty="0">
                <a:effectLst/>
                <a:latin typeface="Arial" panose="020B0604020202020204" pitchFamily="34" charset="0"/>
                <a:cs typeface="Arial" panose="020B0604020202020204" pitchFamily="34" charset="0"/>
              </a:rPr>
              <a:t>●  Quantitative Determination</a:t>
            </a:r>
          </a:p>
          <a:p>
            <a:r>
              <a:rPr lang="en-US" sz="4800" dirty="0">
                <a:effectLst/>
                <a:latin typeface="Arial" panose="020B0604020202020204" pitchFamily="34" charset="0"/>
                <a:cs typeface="Arial" panose="020B0604020202020204" pitchFamily="34" charset="0"/>
              </a:rPr>
              <a:t>●  Weight Measurement</a:t>
            </a:r>
          </a:p>
          <a:p>
            <a:r>
              <a:rPr lang="en-US" sz="4800" b="1" dirty="0">
                <a:effectLst/>
                <a:latin typeface="Arial" panose="020B0604020202020204" pitchFamily="34" charset="0"/>
                <a:cs typeface="Arial" panose="020B0604020202020204" pitchFamily="34" charset="0"/>
              </a:rPr>
              <a:t> </a:t>
            </a:r>
            <a:endParaRPr lang="en-US" sz="4800" dirty="0">
              <a:effectLst/>
              <a:latin typeface="Arial" panose="020B0604020202020204" pitchFamily="34" charset="0"/>
              <a:cs typeface="Arial" panose="020B0604020202020204" pitchFamily="34" charset="0"/>
            </a:endParaRPr>
          </a:p>
          <a:p>
            <a:r>
              <a:rPr lang="en-US" sz="4800" b="1" dirty="0">
                <a:solidFill>
                  <a:srgbClr val="FF0000"/>
                </a:solidFill>
                <a:effectLst/>
                <a:latin typeface="Arial" panose="020B0604020202020204" pitchFamily="34" charset="0"/>
                <a:cs typeface="Arial" panose="020B0604020202020204" pitchFamily="34" charset="0"/>
              </a:rPr>
              <a:t>Discipline:</a:t>
            </a:r>
            <a:r>
              <a:rPr lang="en-US" sz="4800" dirty="0">
                <a:solidFill>
                  <a:srgbClr val="FF0000"/>
                </a:solidFill>
                <a:effectLst/>
                <a:latin typeface="Arial" panose="020B0604020202020204" pitchFamily="34" charset="0"/>
                <a:cs typeface="Arial" panose="020B0604020202020204" pitchFamily="34" charset="0"/>
              </a:rPr>
              <a:t>  Fire Debris</a:t>
            </a:r>
          </a:p>
          <a:p>
            <a:r>
              <a:rPr lang="en-US" sz="4800" b="1" dirty="0">
                <a:effectLst/>
                <a:latin typeface="Arial" panose="020B0604020202020204" pitchFamily="34" charset="0"/>
                <a:cs typeface="Arial" panose="020B0604020202020204" pitchFamily="34" charset="0"/>
              </a:rPr>
              <a:t>Component/Parameter of Characteristic Tested:</a:t>
            </a:r>
            <a:endParaRPr lang="en-US" sz="4800" dirty="0">
              <a:effectLst/>
              <a:latin typeface="Arial" panose="020B0604020202020204" pitchFamily="34" charset="0"/>
              <a:cs typeface="Arial" panose="020B0604020202020204" pitchFamily="34" charset="0"/>
            </a:endParaRPr>
          </a:p>
          <a:p>
            <a:r>
              <a:rPr lang="en-US" sz="4800" dirty="0">
                <a:effectLst/>
                <a:latin typeface="Arial" panose="020B0604020202020204" pitchFamily="34" charset="0"/>
                <a:cs typeface="Arial" panose="020B0604020202020204" pitchFamily="34" charset="0"/>
              </a:rPr>
              <a:t>●  Qualitative Determination</a:t>
            </a:r>
          </a:p>
          <a:p>
            <a:r>
              <a:rPr lang="en-US" sz="4800" dirty="0">
                <a:effectLst/>
                <a:latin typeface="Arial" panose="020B0604020202020204" pitchFamily="34" charset="0"/>
                <a:cs typeface="Arial" panose="020B0604020202020204" pitchFamily="34" charset="0"/>
              </a:rPr>
              <a:t> </a:t>
            </a:r>
          </a:p>
          <a:p>
            <a:r>
              <a:rPr lang="en-US" sz="4800" dirty="0">
                <a:solidFill>
                  <a:srgbClr val="FF0000"/>
                </a:solidFill>
                <a:effectLst/>
                <a:latin typeface="Arial" panose="020B0604020202020204" pitchFamily="34" charset="0"/>
                <a:cs typeface="Arial" panose="020B0604020202020204" pitchFamily="34" charset="0"/>
              </a:rPr>
              <a:t>Discipline:  Toxicology</a:t>
            </a:r>
          </a:p>
          <a:p>
            <a:r>
              <a:rPr lang="en-US" sz="4800" b="1" dirty="0">
                <a:effectLst/>
                <a:latin typeface="Arial" panose="020B0604020202020204" pitchFamily="34" charset="0"/>
                <a:cs typeface="Arial" panose="020B0604020202020204" pitchFamily="34" charset="0"/>
              </a:rPr>
              <a:t>Component/Parameter of Characteristic Tested:</a:t>
            </a:r>
            <a:endParaRPr lang="en-US" sz="4800" dirty="0">
              <a:effectLst/>
              <a:latin typeface="Arial" panose="020B0604020202020204" pitchFamily="34" charset="0"/>
              <a:cs typeface="Arial" panose="020B0604020202020204" pitchFamily="34" charset="0"/>
            </a:endParaRPr>
          </a:p>
          <a:p>
            <a:r>
              <a:rPr lang="en-US" sz="4800" dirty="0">
                <a:effectLst/>
                <a:latin typeface="Arial" panose="020B0604020202020204" pitchFamily="34" charset="0"/>
                <a:cs typeface="Arial" panose="020B0604020202020204" pitchFamily="34" charset="0"/>
              </a:rPr>
              <a:t>●  Qualitative Determination</a:t>
            </a:r>
          </a:p>
          <a:p>
            <a:r>
              <a:rPr lang="en-US" sz="4800" dirty="0">
                <a:effectLst/>
                <a:latin typeface="Arial" panose="020B0604020202020204" pitchFamily="34" charset="0"/>
                <a:cs typeface="Arial" panose="020B0604020202020204" pitchFamily="34" charset="0"/>
              </a:rPr>
              <a:t>●  Quantitative Determination</a:t>
            </a:r>
          </a:p>
          <a:p>
            <a:endParaRPr lang="en-US" dirty="0"/>
          </a:p>
        </p:txBody>
      </p:sp>
    </p:spTree>
    <p:extLst>
      <p:ext uri="{BB962C8B-B14F-4D97-AF65-F5344CB8AC3E}">
        <p14:creationId xmlns:p14="http://schemas.microsoft.com/office/powerpoint/2010/main" val="418524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7AC8D-C0DE-4AC0-A0FC-01C1BF25EF14}"/>
              </a:ext>
            </a:extLst>
          </p:cNvPr>
          <p:cNvSpPr/>
          <p:nvPr/>
        </p:nvSpPr>
        <p:spPr>
          <a:xfrm>
            <a:off x="2708365" y="1225814"/>
            <a:ext cx="7297783" cy="5176417"/>
          </a:xfrm>
          <a:prstGeom prst="rect">
            <a:avLst/>
          </a:prstGeom>
        </p:spPr>
        <p:txBody>
          <a:bodyPr wrap="square">
            <a:spAutoFit/>
          </a:bodyPr>
          <a:lstStyle/>
          <a:p>
            <a:pPr algn="ctr">
              <a:lnSpc>
                <a:spcPct val="107000"/>
              </a:lnSpc>
              <a:spcAft>
                <a:spcPts val="800"/>
              </a:spcAft>
            </a:pPr>
            <a:r>
              <a:rPr lang="en-US"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NON-ACCREDITED LABORATORY SERVICES</a:t>
            </a:r>
            <a:endPar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Breath Alcohol Program</a:t>
            </a: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  Certification and Maintenance of Breath Alcohol Equipment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  Training of Operators of Breath Alcohol Equipment</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  Archiving Breath Alcohol records</a:t>
            </a:r>
          </a:p>
          <a:p>
            <a:pPr>
              <a:lnSpc>
                <a:spcPct val="107000"/>
              </a:lnSpc>
              <a:spcAft>
                <a:spcPts val="80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gn="ctr"/>
            <a:r>
              <a:rPr lang="en-US" sz="1200" b="1" dirty="0">
                <a:solidFill>
                  <a:srgbClr val="FF0000"/>
                </a:solidFill>
                <a:latin typeface="Arial" panose="020B0604020202020204" pitchFamily="34" charset="0"/>
                <a:cs typeface="Arial" panose="020B0604020202020204" pitchFamily="34" charset="0"/>
              </a:rPr>
              <a:t>REMOVED from SCOPE of ACCREDITATION – February 2021</a:t>
            </a:r>
          </a:p>
          <a:p>
            <a:pPr algn="ctr"/>
            <a:endParaRPr lang="en-US" sz="1200" b="1" dirty="0">
              <a:solidFill>
                <a:srgbClr val="FF0000"/>
              </a:solidFill>
              <a:latin typeface="Arial" panose="020B0604020202020204" pitchFamily="34" charset="0"/>
              <a:cs typeface="Arial" panose="020B0604020202020204" pitchFamily="34" charset="0"/>
            </a:endParaRPr>
          </a:p>
          <a:p>
            <a:pPr algn="ctr"/>
            <a:r>
              <a:rPr lang="en-US" sz="1200" b="1" dirty="0">
                <a:solidFill>
                  <a:srgbClr val="FF0000"/>
                </a:solidFill>
                <a:latin typeface="Arial" panose="020B0604020202020204" pitchFamily="34" charset="0"/>
                <a:cs typeface="Arial" panose="020B0604020202020204" pitchFamily="34" charset="0"/>
              </a:rPr>
              <a:t>Discipline:  Friction Ridge</a:t>
            </a:r>
          </a:p>
          <a:p>
            <a:pPr algn="ctr"/>
            <a:r>
              <a:rPr lang="en-US" sz="1200" b="1" dirty="0">
                <a:latin typeface="Arial" panose="020B0604020202020204" pitchFamily="34" charset="0"/>
                <a:cs typeface="Arial" panose="020B0604020202020204" pitchFamily="34" charset="0"/>
              </a:rPr>
              <a:t>Component/Parameter of Characteristic Tested:</a:t>
            </a: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  Enhancement</a:t>
            </a:r>
          </a:p>
          <a:p>
            <a:pPr algn="ctr"/>
            <a:r>
              <a:rPr lang="en-US" sz="1200" dirty="0">
                <a:latin typeface="Arial" panose="020B0604020202020204" pitchFamily="34" charset="0"/>
                <a:cs typeface="Arial" panose="020B0604020202020204" pitchFamily="34" charset="0"/>
              </a:rPr>
              <a:t>●  Physical Comparison</a:t>
            </a:r>
          </a:p>
          <a:p>
            <a:pPr algn="ctr"/>
            <a:r>
              <a:rPr lang="en-US" sz="1200" dirty="0">
                <a:latin typeface="Arial" panose="020B0604020202020204" pitchFamily="34" charset="0"/>
                <a:cs typeface="Arial" panose="020B0604020202020204" pitchFamily="34" charset="0"/>
              </a:rPr>
              <a:t>●  Individual Characteristic Database (ABIS)</a:t>
            </a:r>
          </a:p>
          <a:p>
            <a:pPr>
              <a:lnSpc>
                <a:spcPct val="107000"/>
              </a:lnSpc>
              <a:spcAft>
                <a:spcPts val="80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83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52C36D-7C20-4427-8930-5EF5838BD008}"/>
              </a:ext>
            </a:extLst>
          </p:cNvPr>
          <p:cNvPicPr>
            <a:picLocks noChangeAspect="1"/>
          </p:cNvPicPr>
          <p:nvPr/>
        </p:nvPicPr>
        <p:blipFill>
          <a:blip r:embed="rId3"/>
          <a:stretch>
            <a:fillRect/>
          </a:stretch>
        </p:blipFill>
        <p:spPr>
          <a:xfrm>
            <a:off x="3260872" y="175490"/>
            <a:ext cx="5670256" cy="6391565"/>
          </a:xfrm>
          <a:prstGeom prst="rect">
            <a:avLst/>
          </a:prstGeom>
        </p:spPr>
      </p:pic>
    </p:spTree>
    <p:extLst>
      <p:ext uri="{BB962C8B-B14F-4D97-AF65-F5344CB8AC3E}">
        <p14:creationId xmlns:p14="http://schemas.microsoft.com/office/powerpoint/2010/main" val="139236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83127"/>
            <a:ext cx="10353762" cy="623455"/>
          </a:xfrm>
        </p:spPr>
        <p:txBody>
          <a:bodyPr>
            <a:normAutofit/>
          </a:bodyPr>
          <a:lstStyle/>
          <a:p>
            <a:r>
              <a:rPr lang="en-US" sz="2000" b="1" dirty="0">
                <a:effectLst/>
                <a:latin typeface="Arial" panose="020B0604020202020204" pitchFamily="34" charset="0"/>
                <a:cs typeface="Arial" panose="020B0604020202020204" pitchFamily="34" charset="0"/>
              </a:rPr>
              <a:t>Changes in internal and external issues that are relevant to the CLD</a:t>
            </a:r>
            <a:endParaRPr lang="en-US" sz="2000"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a:xfrm>
            <a:off x="1529541" y="522514"/>
            <a:ext cx="9738015" cy="6335487"/>
          </a:xfrm>
        </p:spPr>
        <p:txBody>
          <a:bodyPr>
            <a:normAutofit fontScale="25000" lnSpcReduction="20000"/>
          </a:bodyPr>
          <a:lstStyle/>
          <a:p>
            <a:pPr marL="36900" indent="0">
              <a:buNone/>
            </a:pPr>
            <a:r>
              <a:rPr lang="en-US" sz="4800" b="1" dirty="0">
                <a:solidFill>
                  <a:srgbClr val="FF0000"/>
                </a:solidFill>
                <a:effectLst/>
                <a:latin typeface="Arial" panose="020B0604020202020204" pitchFamily="34" charset="0"/>
                <a:cs typeface="Arial" panose="020B0604020202020204" pitchFamily="34" charset="0"/>
              </a:rPr>
              <a:t>DNA Unit:</a:t>
            </a:r>
            <a:endParaRPr lang="en-US" sz="4800" dirty="0">
              <a:solidFill>
                <a:srgbClr val="FF0000"/>
              </a:solidFill>
              <a:effectLst/>
              <a:latin typeface="Arial" panose="020B0604020202020204" pitchFamily="34" charset="0"/>
              <a:cs typeface="Arial" panose="020B0604020202020204" pitchFamily="34" charset="0"/>
            </a:endParaRPr>
          </a:p>
          <a:p>
            <a:r>
              <a:rPr lang="en-US" sz="4800" dirty="0">
                <a:effectLst/>
                <a:latin typeface="Arial" panose="020B0604020202020204" pitchFamily="34" charset="0"/>
                <a:cs typeface="Arial" panose="020B0604020202020204" pitchFamily="34" charset="0"/>
              </a:rPr>
              <a:t>July 24, 2020:  Resignation of Stephanie Maier</a:t>
            </a:r>
          </a:p>
          <a:p>
            <a:r>
              <a:rPr lang="en-US" sz="4800" dirty="0">
                <a:effectLst/>
                <a:latin typeface="Arial" panose="020B0604020202020204" pitchFamily="34" charset="0"/>
                <a:cs typeface="Arial" panose="020B0604020202020204" pitchFamily="34" charset="0"/>
              </a:rPr>
              <a:t>August 27, 2020:  Resignation of Kyle Splichal </a:t>
            </a:r>
          </a:p>
          <a:p>
            <a:r>
              <a:rPr lang="en-US" sz="4800" dirty="0">
                <a:effectLst/>
                <a:latin typeface="Arial" panose="020B0604020202020204" pitchFamily="34" charset="0"/>
                <a:cs typeface="Arial" panose="020B0604020202020204" pitchFamily="34" charset="0"/>
              </a:rPr>
              <a:t>September 4, 2020:  Swopnil </a:t>
            </a:r>
            <a:r>
              <a:rPr lang="en-US" sz="4800" dirty="0" err="1">
                <a:effectLst/>
                <a:latin typeface="Arial" panose="020B0604020202020204" pitchFamily="34" charset="0"/>
                <a:cs typeface="Arial" panose="020B0604020202020204" pitchFamily="34" charset="0"/>
              </a:rPr>
              <a:t>Parajuli’s</a:t>
            </a:r>
            <a:r>
              <a:rPr lang="en-US" sz="4800" dirty="0">
                <a:effectLst/>
                <a:latin typeface="Arial" panose="020B0604020202020204" pitchFamily="34" charset="0"/>
                <a:cs typeface="Arial" panose="020B0604020202020204" pitchFamily="34" charset="0"/>
              </a:rPr>
              <a:t> last day (probationary release) </a:t>
            </a:r>
          </a:p>
          <a:p>
            <a:pPr marL="36900" indent="0">
              <a:buNone/>
            </a:pPr>
            <a:r>
              <a:rPr lang="en-US" sz="4800" dirty="0">
                <a:effectLst/>
                <a:latin typeface="Arial" panose="020B0604020202020204" pitchFamily="34" charset="0"/>
                <a:cs typeface="Arial" panose="020B0604020202020204" pitchFamily="34" charset="0"/>
              </a:rPr>
              <a:t> 	</a:t>
            </a:r>
            <a:r>
              <a:rPr lang="en-US" sz="4800" b="1" dirty="0">
                <a:effectLst/>
                <a:latin typeface="Arial" panose="020B0604020202020204" pitchFamily="34" charset="0"/>
                <a:cs typeface="Arial" panose="020B0604020202020204" pitchFamily="34" charset="0"/>
              </a:rPr>
              <a:t>New Hires</a:t>
            </a:r>
          </a:p>
          <a:p>
            <a:r>
              <a:rPr lang="en-US" sz="4800" dirty="0">
                <a:effectLst/>
                <a:latin typeface="Arial" panose="020B0604020202020204" pitchFamily="34" charset="0"/>
                <a:cs typeface="Arial" panose="020B0604020202020204" pitchFamily="34" charset="0"/>
              </a:rPr>
              <a:t>Madison Barron:  October 19, 2020</a:t>
            </a:r>
          </a:p>
          <a:p>
            <a:r>
              <a:rPr lang="en-US" sz="4800" dirty="0">
                <a:effectLst/>
                <a:latin typeface="Arial" panose="020B0604020202020204" pitchFamily="34" charset="0"/>
                <a:cs typeface="Arial" panose="020B0604020202020204" pitchFamily="34" charset="0"/>
              </a:rPr>
              <a:t>Spencer Eberst:  November 16, 2020 (Probation extended to September 2021)</a:t>
            </a:r>
          </a:p>
          <a:p>
            <a:r>
              <a:rPr lang="en-US" sz="4800" dirty="0">
                <a:effectLst/>
                <a:latin typeface="Arial" panose="020B0604020202020204" pitchFamily="34" charset="0"/>
                <a:cs typeface="Arial" panose="020B0604020202020204" pitchFamily="34" charset="0"/>
              </a:rPr>
              <a:t>Paige Harsy: November 16, 2020 </a:t>
            </a:r>
          </a:p>
          <a:p>
            <a:r>
              <a:rPr lang="en-US" sz="4800" dirty="0">
                <a:effectLst/>
                <a:latin typeface="Arial" panose="020B0604020202020204" pitchFamily="34" charset="0"/>
                <a:cs typeface="Arial" panose="020B0604020202020204" pitchFamily="34" charset="0"/>
              </a:rPr>
              <a:t>Angel Stanhope (Administrative Assistant – TEMP – SAFE-ITR Grant):  Hired September 14, 2020 – Quit February 16, 2021</a:t>
            </a:r>
          </a:p>
          <a:p>
            <a:pPr marL="36900" indent="0">
              <a:buNone/>
            </a:pPr>
            <a:r>
              <a:rPr lang="en-US" sz="4800" dirty="0">
                <a:effectLst/>
                <a:latin typeface="Arial" panose="020B0604020202020204" pitchFamily="34" charset="0"/>
                <a:cs typeface="Arial" panose="020B0604020202020204" pitchFamily="34" charset="0"/>
              </a:rPr>
              <a:t> </a:t>
            </a:r>
            <a:r>
              <a:rPr lang="en-US" sz="4800" b="1" dirty="0">
                <a:solidFill>
                  <a:srgbClr val="FF0000"/>
                </a:solidFill>
                <a:effectLst/>
                <a:latin typeface="Arial" panose="020B0604020202020204" pitchFamily="34" charset="0"/>
                <a:cs typeface="Arial" panose="020B0604020202020204" pitchFamily="34" charset="0"/>
              </a:rPr>
              <a:t>Forensic Chemistry Unit:</a:t>
            </a:r>
            <a:endParaRPr lang="en-US" sz="4800" dirty="0">
              <a:solidFill>
                <a:srgbClr val="FF0000"/>
              </a:solidFill>
              <a:effectLst/>
              <a:latin typeface="Arial" panose="020B0604020202020204" pitchFamily="34" charset="0"/>
              <a:cs typeface="Arial" panose="020B0604020202020204" pitchFamily="34" charset="0"/>
            </a:endParaRPr>
          </a:p>
          <a:p>
            <a:r>
              <a:rPr lang="en-US" sz="4800" dirty="0">
                <a:effectLst/>
                <a:latin typeface="Arial" panose="020B0604020202020204" pitchFamily="34" charset="0"/>
                <a:cs typeface="Arial" panose="020B0604020202020204" pitchFamily="34" charset="0"/>
              </a:rPr>
              <a:t>September 22, 2020 – Anna Narehood removed from casework for retraining.  Returned to casework on November 24, 2020.</a:t>
            </a:r>
          </a:p>
          <a:p>
            <a:r>
              <a:rPr lang="en-US" sz="4800" dirty="0">
                <a:effectLst/>
                <a:latin typeface="Arial" panose="020B0604020202020204" pitchFamily="34" charset="0"/>
                <a:cs typeface="Arial" panose="020B0604020202020204" pitchFamily="34" charset="0"/>
              </a:rPr>
              <a:t>December 28, 2020 – March 2, 2021:  Amy Ebbert – Maternity Leave</a:t>
            </a:r>
          </a:p>
          <a:p>
            <a:r>
              <a:rPr lang="en-US" sz="4800" dirty="0">
                <a:effectLst/>
                <a:latin typeface="Arial" panose="020B0604020202020204" pitchFamily="34" charset="0"/>
                <a:cs typeface="Arial" panose="020B0604020202020204" pitchFamily="34" charset="0"/>
              </a:rPr>
              <a:t>March 5, 2021:  Resignation of Chris Focke (Technical Leader)</a:t>
            </a:r>
          </a:p>
          <a:p>
            <a:r>
              <a:rPr lang="en-US" sz="4800" dirty="0">
                <a:effectLst/>
                <a:latin typeface="Arial" panose="020B0604020202020204" pitchFamily="34" charset="0"/>
                <a:cs typeface="Arial" panose="020B0604020202020204" pitchFamily="34" charset="0"/>
              </a:rPr>
              <a:t>March 2021: Resignation of Anna Narehood</a:t>
            </a:r>
          </a:p>
          <a:p>
            <a:pPr marL="36900" indent="0">
              <a:buNone/>
            </a:pPr>
            <a:r>
              <a:rPr lang="en-US" sz="4800" b="1" dirty="0">
                <a:effectLst/>
                <a:latin typeface="Arial" panose="020B0604020202020204" pitchFamily="34" charset="0"/>
                <a:cs typeface="Arial" panose="020B0604020202020204" pitchFamily="34" charset="0"/>
              </a:rPr>
              <a:t>NOTE:  </a:t>
            </a:r>
            <a:r>
              <a:rPr lang="en-US" sz="4800" dirty="0">
                <a:effectLst/>
                <a:latin typeface="Arial" panose="020B0604020202020204" pitchFamily="34" charset="0"/>
                <a:cs typeface="Arial" panose="020B0604020202020204" pitchFamily="34" charset="0"/>
              </a:rPr>
              <a:t>As per ISO 17025:2017 a Discipline MUST have two qualified Forensic Scientists in order to release results.  The CLD will be contracting Chris to perform technical reviews of Fire Debris cases until Amy Ebbert has completed her Fire Debris analysis training and is qualified.  The CLD also performs analysis of Fire Debris analysis for South Dakota.</a:t>
            </a:r>
          </a:p>
          <a:p>
            <a:r>
              <a:rPr lang="en-US" sz="4800" dirty="0">
                <a:effectLst/>
                <a:latin typeface="Arial" panose="020B0604020202020204" pitchFamily="34" charset="0"/>
                <a:cs typeface="Arial" panose="020B0604020202020204" pitchFamily="34" charset="0"/>
              </a:rPr>
              <a:t>Charlene Rittenbach has been promoted to Technical Leader of the FCU.  Part Time Hours (Maternity Leave) through August 2021.</a:t>
            </a:r>
          </a:p>
          <a:p>
            <a:pPr marL="36900" indent="0">
              <a:buNone/>
            </a:pPr>
            <a:r>
              <a:rPr lang="en-US" sz="4800" b="1" dirty="0">
                <a:solidFill>
                  <a:srgbClr val="FF0000"/>
                </a:solidFill>
                <a:effectLst/>
                <a:latin typeface="Arial" panose="020B0604020202020204" pitchFamily="34" charset="0"/>
                <a:cs typeface="Arial" panose="020B0604020202020204" pitchFamily="34" charset="0"/>
              </a:rPr>
              <a:t>Latent Print Unit:</a:t>
            </a:r>
            <a:endParaRPr lang="en-US" sz="4800" dirty="0">
              <a:solidFill>
                <a:srgbClr val="FF0000"/>
              </a:solidFill>
              <a:effectLst/>
              <a:latin typeface="Arial" panose="020B0604020202020204" pitchFamily="34" charset="0"/>
              <a:cs typeface="Arial" panose="020B0604020202020204" pitchFamily="34" charset="0"/>
            </a:endParaRPr>
          </a:p>
          <a:p>
            <a:r>
              <a:rPr lang="en-US" sz="4800" dirty="0">
                <a:effectLst/>
                <a:latin typeface="Arial" panose="020B0604020202020204" pitchFamily="34" charset="0"/>
                <a:cs typeface="Arial" panose="020B0604020202020204" pitchFamily="34" charset="0"/>
              </a:rPr>
              <a:t>January 29, 2021:  Resignation of Dan Haak.  Friction Ridge discipline removed from ANAB Scope of Accreditation on February 1, 2021</a:t>
            </a:r>
            <a:r>
              <a:rPr lang="en-US" sz="5600" dirty="0">
                <a:effectLst/>
                <a:latin typeface="Arial" panose="020B0604020202020204" pitchFamily="34" charset="0"/>
                <a:cs typeface="Arial" panose="020B0604020202020204" pitchFamily="34" charset="0"/>
              </a:rPr>
              <a:t> </a:t>
            </a:r>
          </a:p>
          <a:p>
            <a:pPr marL="36900" indent="0">
              <a:buNone/>
            </a:pPr>
            <a:endParaRPr lang="en-US" sz="4800" b="1" dirty="0">
              <a:effectLst/>
              <a:latin typeface="Arial" panose="020B0604020202020204" pitchFamily="34" charset="0"/>
              <a:cs typeface="Arial" panose="020B0604020202020204" pitchFamily="34" charset="0"/>
            </a:endParaRPr>
          </a:p>
          <a:p>
            <a:pPr marL="36900" indent="0">
              <a:buNone/>
            </a:pPr>
            <a:r>
              <a:rPr lang="en-US" sz="4800" b="1" dirty="0">
                <a:solidFill>
                  <a:srgbClr val="FF0000"/>
                </a:solidFill>
                <a:effectLst/>
                <a:latin typeface="Arial" panose="020B0604020202020204" pitchFamily="34" charset="0"/>
                <a:cs typeface="Arial" panose="020B0604020202020204" pitchFamily="34" charset="0"/>
              </a:rPr>
              <a:t>Toxicology Unit – Biological Section:</a:t>
            </a:r>
            <a:endParaRPr lang="en-US" sz="4800" dirty="0">
              <a:solidFill>
                <a:srgbClr val="FF0000"/>
              </a:solidFill>
              <a:effectLst/>
              <a:latin typeface="Arial" panose="020B0604020202020204" pitchFamily="34" charset="0"/>
              <a:cs typeface="Arial" panose="020B0604020202020204" pitchFamily="34" charset="0"/>
            </a:endParaRPr>
          </a:p>
          <a:p>
            <a:r>
              <a:rPr lang="en-US" sz="4800" dirty="0">
                <a:effectLst/>
                <a:latin typeface="Arial" panose="020B0604020202020204" pitchFamily="34" charset="0"/>
                <a:cs typeface="Arial" panose="020B0604020202020204" pitchFamily="34" charset="0"/>
              </a:rPr>
              <a:t>September 23, 2019:  Start date – Michaela Brosius (Probation extended twice)</a:t>
            </a:r>
          </a:p>
          <a:p>
            <a:r>
              <a:rPr lang="en-US" sz="4800" dirty="0">
                <a:effectLst/>
                <a:latin typeface="Arial" panose="020B0604020202020204" pitchFamily="34" charset="0"/>
                <a:cs typeface="Arial" panose="020B0604020202020204" pitchFamily="34" charset="0"/>
              </a:rPr>
              <a:t>Kali Hieb: Last day at the CLD: June 30, 2021</a:t>
            </a:r>
          </a:p>
          <a:p>
            <a:pPr marL="36900" indent="0">
              <a:buNone/>
            </a:pPr>
            <a:r>
              <a:rPr lang="en-US" dirty="0">
                <a:effectLst/>
              </a:rPr>
              <a:t> </a:t>
            </a:r>
          </a:p>
          <a:p>
            <a:pPr marL="36900" indent="0">
              <a:buNone/>
            </a:pPr>
            <a:r>
              <a:rPr lang="en-US" dirty="0">
                <a:effectLst/>
              </a:rPr>
              <a:t> </a:t>
            </a:r>
          </a:p>
          <a:p>
            <a:pPr fontAlgn="t"/>
            <a:endParaRPr lang="en-US" sz="5600" dirty="0"/>
          </a:p>
          <a:p>
            <a:endParaRPr lang="en-US" dirty="0"/>
          </a:p>
        </p:txBody>
      </p:sp>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41" y="171017"/>
            <a:ext cx="1233488"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9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2"/>
          </p:nvPr>
        </p:nvSpPr>
        <p:spPr>
          <a:xfrm>
            <a:off x="913794" y="3591097"/>
            <a:ext cx="10353763" cy="3142211"/>
          </a:xfrm>
        </p:spPr>
        <p:txBody>
          <a:bodyPr>
            <a:normAutofit fontScale="25000" lnSpcReduction="20000"/>
          </a:bodyPr>
          <a:lstStyle/>
          <a:p>
            <a:r>
              <a:rPr lang="en-US" sz="3700" dirty="0">
                <a:effectLst/>
                <a:latin typeface="Arial" panose="020B0604020202020204" pitchFamily="34" charset="0"/>
                <a:cs typeface="Arial" panose="020B0604020202020204" pitchFamily="34" charset="0"/>
              </a:rPr>
              <a:t>Anna Narehood: OUT 10/15/20 -10/22/20</a:t>
            </a:r>
          </a:p>
          <a:p>
            <a:r>
              <a:rPr lang="en-US" sz="3700" dirty="0">
                <a:effectLst/>
                <a:latin typeface="Arial" panose="020B0604020202020204" pitchFamily="34" charset="0"/>
                <a:cs typeface="Arial" panose="020B0604020202020204" pitchFamily="34" charset="0"/>
              </a:rPr>
              <a:t>Jeremiah Smith: OUT 10/27/20 – 11/20/20; 01/23/21 – 01/26/21</a:t>
            </a:r>
          </a:p>
          <a:p>
            <a:r>
              <a:rPr lang="en-US" sz="3700" dirty="0">
                <a:effectLst/>
                <a:latin typeface="Arial" panose="020B0604020202020204" pitchFamily="34" charset="0"/>
                <a:cs typeface="Arial" panose="020B0604020202020204" pitchFamily="34" charset="0"/>
              </a:rPr>
              <a:t>Marc Larson: OUT 11/03/20 – 11/17/20</a:t>
            </a:r>
          </a:p>
          <a:p>
            <a:r>
              <a:rPr lang="en-US" sz="3700" dirty="0">
                <a:effectLst/>
                <a:latin typeface="Arial" panose="020B0604020202020204" pitchFamily="34" charset="0"/>
                <a:cs typeface="Arial" panose="020B0604020202020204" pitchFamily="34" charset="0"/>
              </a:rPr>
              <a:t>Jeremy Spaeth: OUT 11/18/20 – 11/27/20</a:t>
            </a:r>
          </a:p>
          <a:p>
            <a:r>
              <a:rPr lang="en-US" sz="3700" dirty="0">
                <a:effectLst/>
                <a:latin typeface="Arial" panose="020B0604020202020204" pitchFamily="34" charset="0"/>
                <a:cs typeface="Arial" panose="020B0604020202020204" pitchFamily="34" charset="0"/>
              </a:rPr>
              <a:t>Michaela Brosius: OUT 11/30/20 -12/01/20</a:t>
            </a:r>
          </a:p>
          <a:p>
            <a:r>
              <a:rPr lang="en-US" sz="3700" dirty="0">
                <a:effectLst/>
                <a:latin typeface="Arial" panose="020B0604020202020204" pitchFamily="34" charset="0"/>
                <a:cs typeface="Arial" panose="020B0604020202020204" pitchFamily="34" charset="0"/>
              </a:rPr>
              <a:t>Amy Ebbert: OUT 12/21/20 – 12/28/20</a:t>
            </a:r>
          </a:p>
          <a:p>
            <a:r>
              <a:rPr lang="en-US" sz="3700" dirty="0">
                <a:effectLst/>
                <a:latin typeface="Arial" panose="020B0604020202020204" pitchFamily="34" charset="0"/>
                <a:cs typeface="Arial" panose="020B0604020202020204" pitchFamily="34" charset="0"/>
              </a:rPr>
              <a:t>Brian Herz: OUT 12/21/20 – 01/04/21</a:t>
            </a:r>
          </a:p>
          <a:p>
            <a:r>
              <a:rPr lang="en-US" sz="3700" dirty="0">
                <a:effectLst/>
                <a:latin typeface="Arial" panose="020B0604020202020204" pitchFamily="34" charset="0"/>
                <a:cs typeface="Arial" panose="020B0604020202020204" pitchFamily="34" charset="0"/>
              </a:rPr>
              <a:t>Dan Haak: COVID-19 Emergency Sick Leave (4 hours weekly: 05/05/20 – 12/31/20)</a:t>
            </a:r>
          </a:p>
          <a:p>
            <a:r>
              <a:rPr lang="en-US" sz="3700" dirty="0">
                <a:effectLst/>
                <a:latin typeface="Arial" panose="020B0604020202020204" pitchFamily="34" charset="0"/>
                <a:cs typeface="Arial" panose="020B0604020202020204" pitchFamily="34" charset="0"/>
              </a:rPr>
              <a:t>Dan Haak:  OUT 12/28/20 – 01/02/21</a:t>
            </a:r>
          </a:p>
          <a:p>
            <a:r>
              <a:rPr lang="en-US" sz="3700" dirty="0">
                <a:effectLst/>
                <a:latin typeface="Arial" panose="020B0604020202020204" pitchFamily="34" charset="0"/>
                <a:cs typeface="Arial" panose="020B0604020202020204" pitchFamily="34" charset="0"/>
              </a:rPr>
              <a:t>Shannon Johnson: COVID-19 Emergency Sick Leave (126 hours: 04/01/20 – 05/29/20)</a:t>
            </a:r>
          </a:p>
          <a:p>
            <a:r>
              <a:rPr lang="en-US" sz="3700" dirty="0">
                <a:effectLst/>
                <a:latin typeface="Arial" panose="020B0604020202020204" pitchFamily="34" charset="0"/>
                <a:cs typeface="Arial" panose="020B0604020202020204" pitchFamily="34" charset="0"/>
              </a:rPr>
              <a:t>Amber Moch: COVID-19 Emergency Sick Leave (126 hours: 04/01/20 – 05/29/20)</a:t>
            </a:r>
          </a:p>
          <a:p>
            <a:endParaRPr lang="en-US" sz="3700" dirty="0">
              <a:effectLst/>
              <a:latin typeface="Arial" panose="020B0604020202020204" pitchFamily="34" charset="0"/>
              <a:cs typeface="Arial" panose="020B0604020202020204" pitchFamily="34" charset="0"/>
            </a:endParaRPr>
          </a:p>
          <a:p>
            <a:r>
              <a:rPr lang="en-US" sz="3700" dirty="0">
                <a:effectLst/>
                <a:latin typeface="Arial" panose="020B0604020202020204" pitchFamily="34" charset="0"/>
                <a:cs typeface="Arial" panose="020B0604020202020204" pitchFamily="34" charset="0"/>
              </a:rPr>
              <a:t>Allie Gibbs:  Worked remotely – April 1 – 30, 2020</a:t>
            </a:r>
          </a:p>
          <a:p>
            <a:r>
              <a:rPr lang="en-US" dirty="0">
                <a:effectLst/>
              </a:rPr>
              <a:t> </a:t>
            </a:r>
          </a:p>
          <a:p>
            <a:r>
              <a:rPr lang="en-US" dirty="0">
                <a:effectLst/>
              </a:rPr>
              <a:t>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808" y="608437"/>
            <a:ext cx="7755775" cy="2849658"/>
          </a:xfrm>
          <a:prstGeom prst="rect">
            <a:avLst/>
          </a:prstGeom>
        </p:spPr>
      </p:pic>
    </p:spTree>
    <p:extLst>
      <p:ext uri="{BB962C8B-B14F-4D97-AF65-F5344CB8AC3E}">
        <p14:creationId xmlns:p14="http://schemas.microsoft.com/office/powerpoint/2010/main" val="3271776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3148</TotalTime>
  <Words>3363</Words>
  <Application>Microsoft Office PowerPoint</Application>
  <PresentationFormat>Widescreen</PresentationFormat>
  <Paragraphs>327</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Calisto MT</vt:lpstr>
      <vt:lpstr>Wingdings 2</vt:lpstr>
      <vt:lpstr>Slate</vt:lpstr>
      <vt:lpstr>PowerPoint Presentation</vt:lpstr>
      <vt:lpstr>NDOAG-CLD is an Internationally Accredited Laboratory</vt:lpstr>
      <vt:lpstr>PowerPoint Presentation</vt:lpstr>
      <vt:lpstr>ANAB Reassessment &amp;  FBI Quality Assurance Standards Audit (Casework and Database) February 16 – 19, 2021 (REMOTE)</vt:lpstr>
      <vt:lpstr>PowerPoint Presentation</vt:lpstr>
      <vt:lpstr>PowerPoint Presentation</vt:lpstr>
      <vt:lpstr>PowerPoint Presentation</vt:lpstr>
      <vt:lpstr>Changes in internal and external issues that are relevant to the CLD</vt:lpstr>
      <vt:lpstr>PowerPoint Presentation</vt:lpstr>
      <vt:lpstr>TRAINING PROGRAM</vt:lpstr>
      <vt:lpstr>EDUCATION REQUIREMENTS</vt:lpstr>
      <vt:lpstr>ISO/IEC 17025:2017</vt:lpstr>
      <vt:lpstr>VALIDATIONS</vt:lpstr>
      <vt:lpstr>ISO/IEC 17025:2017 PROFICIENCY TESTING</vt:lpstr>
      <vt:lpstr>Forensic Laboratories are an important part of our judicial process.   Their purpose is to scientifically analyze and preserve evidence of crimes.  Done right, forensic scientists help exclude the innocent and convict the guilty.   Done wrong, innocent people are convicted of crimes they didn’t commit.</vt:lpstr>
      <vt:lpstr>Forensic Laboratory Scandals</vt:lpstr>
      <vt:lpstr>PowerPoint Presentation</vt:lpstr>
      <vt:lpstr>PowerPoint Presentation</vt:lpstr>
      <vt:lpstr>PowerPoint Presentation</vt:lpstr>
      <vt:lpstr>MAY 2020 vs. MAY 2021  Crime Laboratory Division Statistics </vt:lpstr>
      <vt:lpstr>DNA Unit</vt:lpstr>
      <vt:lpstr>PowerPoint Presentation</vt:lpstr>
      <vt:lpstr>PowerPoint Presentation</vt:lpstr>
      <vt:lpstr>FORENSIC CHEMISTRY UNIT</vt:lpstr>
      <vt:lpstr>Seized Drug Case Example</vt:lpstr>
      <vt:lpstr>ABOVE AND BEYOND</vt:lpstr>
      <vt:lpstr>TOXICOLOGY UNIT – BIOLOGICAL SECTION</vt:lpstr>
      <vt:lpstr>FEDERAL GRANTS</vt:lpstr>
      <vt:lpstr>HOT TOPICS</vt:lpstr>
      <vt:lpstr>FCU Case Prioritizations</vt:lpstr>
      <vt:lpstr>Differences within the Same Agency</vt:lpstr>
      <vt:lpstr>SUBPOENAS</vt:lpstr>
      <vt:lpstr>SUBPOENAS – Breath Alcohol</vt:lpstr>
      <vt:lpstr>TESTIMONY</vt:lpstr>
      <vt:lpstr>July 1, 2019 – March 10, 2021 Zoom Testimony: 1 Phone Testimony: 1 Average time out of CLD:  8 hours Average time of testimony: 22 minutes</vt:lpstr>
      <vt:lpstr>EXAMPLES</vt:lpstr>
      <vt:lpstr>Terminated Cases (FCU)</vt:lpstr>
      <vt:lpstr>PowerPoint Presentation</vt:lpstr>
      <vt:lpstr>PowerPoint Presentation</vt:lpstr>
      <vt:lpstr>PowerPoint Presentation</vt:lpstr>
    </vt:vector>
  </TitlesOfParts>
  <Company>North Dakota Attorney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Bureau of Justice Assistance Sexual Assault Forensic Evidence – Inventory, Tracking, and Reporting (SAFE-ITR) Program</dc:title>
  <dc:creator>Quinn, Robyn</dc:creator>
  <cp:lastModifiedBy>kpettit kalashpettitlaw.com</cp:lastModifiedBy>
  <cp:revision>48</cp:revision>
  <cp:lastPrinted>2021-06-22T21:23:37Z</cp:lastPrinted>
  <dcterms:created xsi:type="dcterms:W3CDTF">2021-01-29T15:53:10Z</dcterms:created>
  <dcterms:modified xsi:type="dcterms:W3CDTF">2021-07-15T19:51:35Z</dcterms:modified>
</cp:coreProperties>
</file>