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74" r:id="rId14"/>
    <p:sldId id="268" r:id="rId15"/>
    <p:sldId id="271" r:id="rId16"/>
    <p:sldId id="270" r:id="rId17"/>
    <p:sldId id="272" r:id="rId18"/>
    <p:sldId id="273" r:id="rId19"/>
    <p:sldId id="277" r:id="rId20"/>
    <p:sldId id="276" r:id="rId21"/>
    <p:sldId id="27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6/22/2021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6/22/2021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6/22/2021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6/22/2021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6/22/2021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6/22/2021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6/22/2021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6/22/2021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6/22/2021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6/22/2021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6/22/2021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6/22/2021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dcourts.gov/supreme-court/dockets/2013026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1.bin"/><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2.bin"/><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3.bin"/><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4.bin"/><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attorneygeneral.nd.gov/licensing-and-gamin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mailto:kpettit@kalashpettitlaw.com"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ndsaa.org/tsrp/two-beers/"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dsaa.org/tsrp/video-library/"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htsa.gov/sites/nhtsa.gov/files/documents/dre_7-day_participant_manual-tag.pdf" TargetMode="External"/><Relationship Id="rId2" Type="http://schemas.openxmlformats.org/officeDocument/2006/relationships/hyperlink" Target="http://www.ndsaa.org/image/cache/Chapter_5_2020-4-17_Published_.pdf" TargetMode="External"/><Relationship Id="rId1" Type="http://schemas.openxmlformats.org/officeDocument/2006/relationships/slideLayout" Target="../slideLayouts/slideLayout8.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7AC5-4622-4AA4-AD5E-EC8AA9ABFC69}"/>
              </a:ext>
            </a:extLst>
          </p:cNvPr>
          <p:cNvSpPr>
            <a:spLocks noGrp="1"/>
          </p:cNvSpPr>
          <p:nvPr>
            <p:ph type="ctrTitle"/>
          </p:nvPr>
        </p:nvSpPr>
        <p:spPr/>
        <p:txBody>
          <a:bodyPr/>
          <a:lstStyle/>
          <a:p>
            <a:r>
              <a:rPr lang="en-US" dirty="0"/>
              <a:t>DUI 101</a:t>
            </a:r>
          </a:p>
        </p:txBody>
      </p:sp>
      <p:sp>
        <p:nvSpPr>
          <p:cNvPr id="3" name="Subtitle 2">
            <a:extLst>
              <a:ext uri="{FF2B5EF4-FFF2-40B4-BE49-F238E27FC236}">
                <a16:creationId xmlns:a16="http://schemas.microsoft.com/office/drawing/2014/main" id="{E98A8144-CA59-407D-807C-24022CEC15A1}"/>
              </a:ext>
            </a:extLst>
          </p:cNvPr>
          <p:cNvSpPr>
            <a:spLocks noGrp="1"/>
          </p:cNvSpPr>
          <p:nvPr>
            <p:ph type="subTitle" idx="1"/>
          </p:nvPr>
        </p:nvSpPr>
        <p:spPr/>
        <p:txBody>
          <a:bodyPr/>
          <a:lstStyle/>
          <a:p>
            <a:r>
              <a:rPr lang="en-US" dirty="0"/>
              <a:t>The Mistakes I’ve Made and You Can Avoid</a:t>
            </a:r>
          </a:p>
        </p:txBody>
      </p:sp>
    </p:spTree>
    <p:extLst>
      <p:ext uri="{BB962C8B-B14F-4D97-AF65-F5344CB8AC3E}">
        <p14:creationId xmlns:p14="http://schemas.microsoft.com/office/powerpoint/2010/main" val="3910238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FC232-50EB-436F-8982-FEAA3E0A35A3}"/>
              </a:ext>
            </a:extLst>
          </p:cNvPr>
          <p:cNvSpPr>
            <a:spLocks noGrp="1"/>
          </p:cNvSpPr>
          <p:nvPr>
            <p:ph type="title"/>
          </p:nvPr>
        </p:nvSpPr>
        <p:spPr/>
        <p:txBody>
          <a:bodyPr/>
          <a:lstStyle/>
          <a:p>
            <a:r>
              <a:rPr lang="en-US" dirty="0" err="1"/>
              <a:t>N.D.R.Evid</a:t>
            </a:r>
            <a:r>
              <a:rPr lang="en-US" dirty="0"/>
              <a:t>. 707</a:t>
            </a:r>
          </a:p>
        </p:txBody>
      </p:sp>
      <p:sp>
        <p:nvSpPr>
          <p:cNvPr id="3" name="Content Placeholder 2">
            <a:extLst>
              <a:ext uri="{FF2B5EF4-FFF2-40B4-BE49-F238E27FC236}">
                <a16:creationId xmlns:a16="http://schemas.microsoft.com/office/drawing/2014/main" id="{20E4E8E2-3178-472D-9019-B46FBB114246}"/>
              </a:ext>
            </a:extLst>
          </p:cNvPr>
          <p:cNvSpPr>
            <a:spLocks noGrp="1"/>
          </p:cNvSpPr>
          <p:nvPr>
            <p:ph idx="1"/>
          </p:nvPr>
        </p:nvSpPr>
        <p:spPr>
          <a:xfrm>
            <a:off x="1887523" y="1761688"/>
            <a:ext cx="8682616" cy="4538444"/>
          </a:xfrm>
        </p:spPr>
        <p:txBody>
          <a:bodyPr>
            <a:normAutofit fontScale="70000" lnSpcReduction="20000"/>
          </a:bodyPr>
          <a:lstStyle/>
          <a:p>
            <a:pPr marL="6160" indent="0">
              <a:buNone/>
            </a:pPr>
            <a:r>
              <a:rPr lang="en-US" b="0" dirty="0">
                <a:effectLst/>
                <a:latin typeface="inherit"/>
              </a:rPr>
              <a:t>RULE 707. ANALYTICAL REPORT ADMISSION; CONFRONTATION                                                 Effective Date: 3/1/2014</a:t>
            </a:r>
          </a:p>
          <a:p>
            <a:pPr marL="6160" indent="0" algn="l">
              <a:buNone/>
            </a:pPr>
            <a:r>
              <a:rPr lang="en-US" b="1" i="0" dirty="0">
                <a:effectLst/>
                <a:latin typeface="Lato"/>
              </a:rPr>
              <a:t>(a) Notification to Defendant.</a:t>
            </a:r>
            <a:r>
              <a:rPr lang="en-US" b="0" i="0" dirty="0">
                <a:effectLst/>
                <a:latin typeface="Lato"/>
              </a:rPr>
              <a:t> If the prosecution intends to introduce an analytical report issued under N.D.C.C. </a:t>
            </a:r>
            <a:r>
              <a:rPr lang="en-US" b="0" i="0" dirty="0" err="1">
                <a:effectLst/>
                <a:latin typeface="Lato"/>
              </a:rPr>
              <a:t>chs</a:t>
            </a:r>
            <a:r>
              <a:rPr lang="en-US" b="0" i="0" dirty="0">
                <a:effectLst/>
                <a:latin typeface="Lato"/>
              </a:rPr>
              <a:t>. 19-03.1, 19-03.2, 19-03.4, 20.1-13.1, 20.1-15, 39-06.2, or 39-20 in a criminal trial, it must notify the defendant or the defendant's attorney in writing of its intent to introduce the report and must also serve a copy of the report on the defendant or the defendant's attorney at least 60 days before the date set for the trial.</a:t>
            </a:r>
          </a:p>
          <a:p>
            <a:pPr marL="6160" indent="0" algn="l">
              <a:buNone/>
            </a:pPr>
            <a:r>
              <a:rPr lang="en-US" b="1" i="0" dirty="0">
                <a:effectLst/>
                <a:latin typeface="Lato"/>
              </a:rPr>
              <a:t>(b) Objection.</a:t>
            </a:r>
            <a:r>
              <a:rPr lang="en-US" b="0" i="0" dirty="0">
                <a:effectLst/>
                <a:latin typeface="Lato"/>
              </a:rPr>
              <a:t> At least 45 days before the date set for the trial, the defendant may object in writing to the introduction of the report and identify by name or job title a person who made a testimonial statement in the report to be produced to testify about the report at trial. If objection is made, the prosecutor must produce the person requested. If the witness is not available to testify, the court must grant a continuance.</a:t>
            </a:r>
          </a:p>
          <a:p>
            <a:pPr marL="6160" indent="0" algn="l">
              <a:buNone/>
            </a:pPr>
            <a:r>
              <a:rPr lang="en-US" b="1" i="0" dirty="0">
                <a:effectLst/>
                <a:latin typeface="Lato"/>
              </a:rPr>
              <a:t>(c) Extension.</a:t>
            </a:r>
            <a:r>
              <a:rPr lang="en-US" b="0" i="0" dirty="0">
                <a:effectLst/>
                <a:latin typeface="Lato"/>
              </a:rPr>
              <a:t> The court may modify any of the deadlines under this rule on a showing of good cause.</a:t>
            </a:r>
          </a:p>
          <a:p>
            <a:pPr marL="6160" indent="0" algn="l">
              <a:buNone/>
            </a:pPr>
            <a:r>
              <a:rPr lang="en-US" b="1" i="0" dirty="0">
                <a:effectLst/>
                <a:latin typeface="Lato"/>
              </a:rPr>
              <a:t>(d) Waiver.</a:t>
            </a:r>
            <a:r>
              <a:rPr lang="en-US" b="0" i="0" dirty="0">
                <a:effectLst/>
                <a:latin typeface="Lato"/>
              </a:rPr>
              <a:t> If the defendant does not timely object to the introduction of the report, the defendant's right to confront the person who prepared the report is waived.</a:t>
            </a:r>
          </a:p>
          <a:p>
            <a:pPr marL="6160" indent="0" algn="l">
              <a:buNone/>
            </a:pPr>
            <a:r>
              <a:rPr lang="en-US" b="1" i="0" dirty="0">
                <a:effectLst/>
                <a:latin typeface="Lato"/>
              </a:rPr>
              <a:t>(e) Juvenile Proceedings.</a:t>
            </a:r>
            <a:r>
              <a:rPr lang="en-US" b="0" i="0" dirty="0">
                <a:effectLst/>
                <a:latin typeface="Lato"/>
              </a:rPr>
              <a:t> This procedure applies to juvenile proceedings that involve analytical reports issued under N.D.C.C. </a:t>
            </a:r>
            <a:r>
              <a:rPr lang="en-US" b="0" i="0" dirty="0" err="1">
                <a:effectLst/>
                <a:latin typeface="Lato"/>
              </a:rPr>
              <a:t>chs</a:t>
            </a:r>
            <a:r>
              <a:rPr lang="en-US" b="0" i="0" dirty="0">
                <a:effectLst/>
                <a:latin typeface="Lato"/>
              </a:rPr>
              <a:t>. 19-03.1, 19-03.2, 19-03.4, 20.1-13.1, 20.1-15, 39-06.2, or 39-20.</a:t>
            </a:r>
          </a:p>
          <a:p>
            <a:endParaRPr lang="en-US" dirty="0"/>
          </a:p>
        </p:txBody>
      </p:sp>
    </p:spTree>
    <p:extLst>
      <p:ext uri="{BB962C8B-B14F-4D97-AF65-F5344CB8AC3E}">
        <p14:creationId xmlns:p14="http://schemas.microsoft.com/office/powerpoint/2010/main" val="2892220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4131A-B8AA-4508-9567-9645B13C555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403884F-24DD-4258-A176-5881D4EC357F}"/>
              </a:ext>
            </a:extLst>
          </p:cNvPr>
          <p:cNvSpPr>
            <a:spLocks noGrp="1"/>
          </p:cNvSpPr>
          <p:nvPr>
            <p:ph idx="1"/>
          </p:nvPr>
        </p:nvSpPr>
        <p:spPr>
          <a:xfrm>
            <a:off x="1510018" y="808055"/>
            <a:ext cx="9060121" cy="5701801"/>
          </a:xfrm>
        </p:spPr>
        <p:txBody>
          <a:bodyPr>
            <a:normAutofit fontScale="70000" lnSpcReduction="20000"/>
          </a:bodyPr>
          <a:lstStyle/>
          <a:p>
            <a:pPr marL="6160" indent="0" algn="l">
              <a:buNone/>
            </a:pPr>
            <a:r>
              <a:rPr lang="en-US" b="0" i="0" dirty="0">
                <a:effectLst/>
                <a:latin typeface="Lato"/>
              </a:rPr>
              <a:t>Rule 707 requires the prosecution to notify a defendant if it intends to introduce an analytical report in a criminal trial. If the defendant objects to the admission of the report, the defendant must identify the witness it seeks to examine about the report at trial and the prosecution must produce the witness.</a:t>
            </a:r>
          </a:p>
          <a:p>
            <a:pPr marL="6160" indent="0" algn="l">
              <a:buNone/>
            </a:pPr>
            <a:r>
              <a:rPr lang="en-US" b="0" i="0" dirty="0">
                <a:effectLst/>
                <a:latin typeface="Lato"/>
              </a:rPr>
              <a:t>Some examples of analytical reports include: a certified copy of an analytical report of a blood, urine, or saliva sample from the director of the state crime laboratory or the director's designee; a certified copy of the checklist and test records from a certified breath test operator; or a certified copy of an analytical report signed by the director of the state crime laboratory or the director's designee of the results of the analytical findings involving the analysis of a controlled substance or sample.</a:t>
            </a:r>
          </a:p>
          <a:p>
            <a:pPr marL="6160" indent="0" algn="l">
              <a:buNone/>
            </a:pPr>
            <a:r>
              <a:rPr lang="en-US" b="0" i="0" dirty="0">
                <a:effectLst/>
                <a:latin typeface="Lato"/>
              </a:rPr>
              <a:t>Subdivision (a) was amended, effective </a:t>
            </a:r>
            <a:r>
              <a:rPr lang="en-US" b="0" i="0" strike="noStrike" dirty="0">
                <a:effectLst/>
                <a:latin typeface="Lato"/>
                <a:hlinkClick r:id="rId2">
                  <a:extLst>
                    <a:ext uri="{A12FA001-AC4F-418D-AE19-62706E023703}">
                      <ahyp:hlinkClr xmlns:ahyp="http://schemas.microsoft.com/office/drawing/2018/hyperlinkcolor" val="tx"/>
                    </a:ext>
                  </a:extLst>
                </a:hlinkClick>
              </a:rPr>
              <a:t>March 1, 2014</a:t>
            </a:r>
            <a:r>
              <a:rPr lang="en-US" b="0" i="0" dirty="0">
                <a:effectLst/>
                <a:latin typeface="Lato"/>
              </a:rPr>
              <a:t>, to require the prosecution to serve a copy of the analytical report on the defendant at least 60 days before the date set for trial.</a:t>
            </a:r>
          </a:p>
          <a:p>
            <a:pPr marL="6160" indent="0" algn="l">
              <a:buNone/>
            </a:pPr>
            <a:r>
              <a:rPr lang="en-US" b="0" i="0" dirty="0">
                <a:effectLst/>
                <a:latin typeface="Lato"/>
              </a:rPr>
              <a:t>Subdivision (b) was amended, effective </a:t>
            </a:r>
            <a:r>
              <a:rPr lang="en-US" b="0" i="0" u="none" strike="noStrike" dirty="0">
                <a:effectLst/>
                <a:latin typeface="Lato"/>
                <a:hlinkClick r:id="rId2">
                  <a:extLst>
                    <a:ext uri="{A12FA001-AC4F-418D-AE19-62706E023703}">
                      <ahyp:hlinkClr xmlns:ahyp="http://schemas.microsoft.com/office/drawing/2018/hyperlinkcolor" val="tx"/>
                    </a:ext>
                  </a:extLst>
                </a:hlinkClick>
              </a:rPr>
              <a:t>March 1, 2014</a:t>
            </a:r>
            <a:r>
              <a:rPr lang="en-US" b="0" i="0" dirty="0">
                <a:effectLst/>
                <a:latin typeface="Lato"/>
              </a:rPr>
              <a:t>, to require the defendant to object to introduction of the report at trial at least 45 days before the date set for trial. The subdivision was also amended to clarify that, if the defendant requests a person to testify about the report at trial, the person must be someone who made a testimonial statement in the report.</a:t>
            </a:r>
          </a:p>
          <a:p>
            <a:pPr marL="6160" indent="0" algn="l">
              <a:buNone/>
            </a:pPr>
            <a:r>
              <a:rPr lang="en-US" b="0" i="0" dirty="0">
                <a:effectLst/>
                <a:latin typeface="Lato"/>
              </a:rPr>
              <a:t>Subdivision (c) was added, effective </a:t>
            </a:r>
            <a:r>
              <a:rPr lang="en-US" b="0" i="0" u="none" strike="noStrike" dirty="0">
                <a:effectLst/>
                <a:latin typeface="Lato"/>
                <a:hlinkClick r:id="rId2">
                  <a:extLst>
                    <a:ext uri="{A12FA001-AC4F-418D-AE19-62706E023703}">
                      <ahyp:hlinkClr xmlns:ahyp="http://schemas.microsoft.com/office/drawing/2018/hyperlinkcolor" val="tx"/>
                    </a:ext>
                  </a:extLst>
                </a:hlinkClick>
              </a:rPr>
              <a:t>March 1, 2014</a:t>
            </a:r>
            <a:r>
              <a:rPr lang="en-US" b="0" i="0" dirty="0">
                <a:effectLst/>
                <a:latin typeface="Lato"/>
              </a:rPr>
              <a:t>, to give the court discretion to modify the rule's deadlines.</a:t>
            </a:r>
          </a:p>
          <a:p>
            <a:pPr marL="6160" indent="0" algn="l">
              <a:buNone/>
            </a:pPr>
            <a:r>
              <a:rPr lang="en-US" b="0" i="0" dirty="0">
                <a:effectLst/>
                <a:latin typeface="Lato"/>
              </a:rPr>
              <a:t>Under North Dakota law, if the person who prepared the report does not testify at trial, a certified copy of an analytical report must be accepted as prima facie evidence of the results of a chemical analysis. See N.D.C.C. §§ 19-03.1-37(4), 20.1-13.1-10(6), 20.1-15-11(8), 39-20-07(8), and 39-24.1-08(6).</a:t>
            </a:r>
          </a:p>
          <a:p>
            <a:endParaRPr lang="en-US" dirty="0"/>
          </a:p>
        </p:txBody>
      </p:sp>
    </p:spTree>
    <p:extLst>
      <p:ext uri="{BB962C8B-B14F-4D97-AF65-F5344CB8AC3E}">
        <p14:creationId xmlns:p14="http://schemas.microsoft.com/office/powerpoint/2010/main" val="4247548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ECE08-B390-4509-8390-9DC7D40FBE11}"/>
              </a:ext>
            </a:extLst>
          </p:cNvPr>
          <p:cNvSpPr>
            <a:spLocks noGrp="1"/>
          </p:cNvSpPr>
          <p:nvPr>
            <p:ph type="title"/>
          </p:nvPr>
        </p:nvSpPr>
        <p:spPr/>
        <p:txBody>
          <a:bodyPr/>
          <a:lstStyle/>
          <a:p>
            <a:r>
              <a:rPr lang="en-US" dirty="0"/>
              <a:t>Rule 707 Case Law</a:t>
            </a:r>
          </a:p>
        </p:txBody>
      </p:sp>
      <p:sp>
        <p:nvSpPr>
          <p:cNvPr id="3" name="Content Placeholder 2">
            <a:extLst>
              <a:ext uri="{FF2B5EF4-FFF2-40B4-BE49-F238E27FC236}">
                <a16:creationId xmlns:a16="http://schemas.microsoft.com/office/drawing/2014/main" id="{D9A07ACF-45E3-4CF7-8568-04C0375C70EB}"/>
              </a:ext>
            </a:extLst>
          </p:cNvPr>
          <p:cNvSpPr>
            <a:spLocks noGrp="1"/>
          </p:cNvSpPr>
          <p:nvPr>
            <p:ph idx="1"/>
          </p:nvPr>
        </p:nvSpPr>
        <p:spPr>
          <a:xfrm>
            <a:off x="1929468" y="1342239"/>
            <a:ext cx="8640671" cy="5066950"/>
          </a:xfrm>
        </p:spPr>
        <p:txBody>
          <a:bodyPr>
            <a:normAutofit fontScale="92500" lnSpcReduction="20000"/>
          </a:bodyPr>
          <a:lstStyle/>
          <a:p>
            <a:pPr marL="6160" indent="0">
              <a:buNone/>
            </a:pPr>
            <a:r>
              <a:rPr lang="en-US" dirty="0"/>
              <a:t> </a:t>
            </a:r>
          </a:p>
          <a:p>
            <a:pPr>
              <a:spcBef>
                <a:spcPts val="0"/>
              </a:spcBef>
              <a:spcAft>
                <a:spcPts val="0"/>
              </a:spcAft>
            </a:pPr>
            <a:r>
              <a:rPr lang="en-US" u="sng" dirty="0"/>
              <a:t>State, ex rel. Roseland v. </a:t>
            </a:r>
            <a:r>
              <a:rPr lang="en-US" u="sng" dirty="0" err="1"/>
              <a:t>Herauf</a:t>
            </a:r>
            <a:r>
              <a:rPr lang="en-US" u="sng" dirty="0"/>
              <a:t>, </a:t>
            </a:r>
            <a:r>
              <a:rPr lang="en-US" dirty="0"/>
              <a:t>2012 ND 151 – the nurse’s affidavit is a testimonial statement</a:t>
            </a:r>
          </a:p>
          <a:p>
            <a:pPr marL="6160" indent="0">
              <a:spcBef>
                <a:spcPts val="0"/>
              </a:spcBef>
              <a:spcAft>
                <a:spcPts val="0"/>
              </a:spcAft>
              <a:buNone/>
            </a:pPr>
            <a:endParaRPr lang="en-US" dirty="0"/>
          </a:p>
          <a:p>
            <a:pPr>
              <a:spcBef>
                <a:spcPts val="0"/>
              </a:spcBef>
              <a:spcAft>
                <a:spcPts val="0"/>
              </a:spcAft>
            </a:pPr>
            <a:r>
              <a:rPr lang="en-US" u="sng" dirty="0"/>
              <a:t>State v. Lutz</a:t>
            </a:r>
            <a:r>
              <a:rPr lang="en-US" dirty="0"/>
              <a:t>, 2012 ND 156 – under Rule 707, the person who draws blood is subject to cross-examination but the person who prepared the volatiles solution is not</a:t>
            </a:r>
          </a:p>
          <a:p>
            <a:pPr marL="6160" indent="0">
              <a:spcBef>
                <a:spcPts val="0"/>
              </a:spcBef>
              <a:spcAft>
                <a:spcPts val="0"/>
              </a:spcAft>
              <a:buNone/>
            </a:pPr>
            <a:endParaRPr lang="en-US" dirty="0"/>
          </a:p>
          <a:p>
            <a:pPr>
              <a:spcBef>
                <a:spcPts val="0"/>
              </a:spcBef>
              <a:spcAft>
                <a:spcPts val="0"/>
              </a:spcAft>
            </a:pPr>
            <a:r>
              <a:rPr lang="en-US" u="sng" dirty="0"/>
              <a:t>State, ex rel. Madden v. </a:t>
            </a:r>
            <a:r>
              <a:rPr lang="en-US" u="sng" dirty="0" err="1"/>
              <a:t>Rustad</a:t>
            </a:r>
            <a:r>
              <a:rPr lang="en-US" dirty="0"/>
              <a:t>, 2012 ND 242 – under Rule 707, the director is not subject to cross-examination</a:t>
            </a:r>
          </a:p>
          <a:p>
            <a:pPr>
              <a:spcBef>
                <a:spcPts val="0"/>
              </a:spcBef>
              <a:spcAft>
                <a:spcPts val="0"/>
              </a:spcAft>
            </a:pPr>
            <a:endParaRPr lang="en-US" dirty="0"/>
          </a:p>
          <a:p>
            <a:pPr>
              <a:spcBef>
                <a:spcPts val="0"/>
              </a:spcBef>
              <a:spcAft>
                <a:spcPts val="0"/>
              </a:spcAft>
            </a:pPr>
            <a:r>
              <a:rPr lang="en-US" u="sng" dirty="0"/>
              <a:t>City of Grafton v. </a:t>
            </a:r>
            <a:r>
              <a:rPr lang="en-US" u="sng" dirty="0" err="1"/>
              <a:t>Wosick</a:t>
            </a:r>
            <a:r>
              <a:rPr lang="en-US" dirty="0"/>
              <a:t>, 2013 ND 74 – the Rule 707 notice requirements are not necessary if the defense can cross-examine the relevant witnesses</a:t>
            </a:r>
          </a:p>
          <a:p>
            <a:pPr>
              <a:spcBef>
                <a:spcPts val="0"/>
              </a:spcBef>
              <a:spcAft>
                <a:spcPts val="0"/>
              </a:spcAft>
            </a:pPr>
            <a:endParaRPr lang="en-US" dirty="0"/>
          </a:p>
          <a:p>
            <a:pPr>
              <a:spcBef>
                <a:spcPts val="0"/>
              </a:spcBef>
              <a:spcAft>
                <a:spcPts val="0"/>
              </a:spcAft>
            </a:pPr>
            <a:r>
              <a:rPr lang="en-US" u="sng" dirty="0"/>
              <a:t>City of West Fargo v. Olson</a:t>
            </a:r>
            <a:r>
              <a:rPr lang="en-US" dirty="0"/>
              <a:t>, 2020 ND 188 – field inspector report not testimonial </a:t>
            </a:r>
          </a:p>
        </p:txBody>
      </p:sp>
    </p:spTree>
    <p:extLst>
      <p:ext uri="{BB962C8B-B14F-4D97-AF65-F5344CB8AC3E}">
        <p14:creationId xmlns:p14="http://schemas.microsoft.com/office/powerpoint/2010/main" val="394680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7EAFE-336F-4126-B1EB-7608B76F7A0B}"/>
              </a:ext>
            </a:extLst>
          </p:cNvPr>
          <p:cNvSpPr>
            <a:spLocks noGrp="1"/>
          </p:cNvSpPr>
          <p:nvPr>
            <p:ph type="title"/>
          </p:nvPr>
        </p:nvSpPr>
        <p:spPr/>
        <p:txBody>
          <a:bodyPr/>
          <a:lstStyle/>
          <a:p>
            <a:r>
              <a:rPr lang="en-US" dirty="0"/>
              <a:t>What problems are prosecutors facing with Rule 707?</a:t>
            </a:r>
          </a:p>
        </p:txBody>
      </p:sp>
      <p:sp>
        <p:nvSpPr>
          <p:cNvPr id="3" name="Text Placeholder 2">
            <a:extLst>
              <a:ext uri="{FF2B5EF4-FFF2-40B4-BE49-F238E27FC236}">
                <a16:creationId xmlns:a16="http://schemas.microsoft.com/office/drawing/2014/main" id="{F527084E-97C0-43CF-A5E7-DD3C867A1E8E}"/>
              </a:ext>
            </a:extLst>
          </p:cNvPr>
          <p:cNvSpPr>
            <a:spLocks noGrp="1"/>
          </p:cNvSpPr>
          <p:nvPr>
            <p:ph type="body" idx="1"/>
          </p:nvPr>
        </p:nvSpPr>
        <p:spPr/>
        <p:txBody>
          <a:bodyPr/>
          <a:lstStyle/>
          <a:p>
            <a:r>
              <a:rPr lang="en-US" dirty="0"/>
              <a:t>Discussion Topic:</a:t>
            </a:r>
          </a:p>
        </p:txBody>
      </p:sp>
    </p:spTree>
    <p:extLst>
      <p:ext uri="{BB962C8B-B14F-4D97-AF65-F5344CB8AC3E}">
        <p14:creationId xmlns:p14="http://schemas.microsoft.com/office/powerpoint/2010/main" val="240887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C1BD5-2249-4CDF-B819-C7CF16665FA9}"/>
              </a:ext>
            </a:extLst>
          </p:cNvPr>
          <p:cNvSpPr>
            <a:spLocks noGrp="1"/>
          </p:cNvSpPr>
          <p:nvPr>
            <p:ph type="title"/>
          </p:nvPr>
        </p:nvSpPr>
        <p:spPr/>
        <p:txBody>
          <a:bodyPr/>
          <a:lstStyle/>
          <a:p>
            <a:r>
              <a:rPr lang="en-US" dirty="0"/>
              <a:t>Back to my checklists</a:t>
            </a:r>
          </a:p>
        </p:txBody>
      </p:sp>
      <p:pic>
        <p:nvPicPr>
          <p:cNvPr id="10242" name="Picture 2" descr="Checklist, Check Yes Or No, Decision, Opinion, Business">
            <a:extLst>
              <a:ext uri="{FF2B5EF4-FFF2-40B4-BE49-F238E27FC236}">
                <a16:creationId xmlns:a16="http://schemas.microsoft.com/office/drawing/2014/main" id="{1341044C-530F-45F8-9F3F-D728A4394F9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1809" y="2052638"/>
            <a:ext cx="7958330" cy="3997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51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787DE-9AF7-4BEF-BC45-F6C14A00DE1E}"/>
              </a:ext>
            </a:extLst>
          </p:cNvPr>
          <p:cNvSpPr>
            <a:spLocks noGrp="1"/>
          </p:cNvSpPr>
          <p:nvPr>
            <p:ph type="title"/>
          </p:nvPr>
        </p:nvSpPr>
        <p:spPr/>
        <p:txBody>
          <a:bodyPr>
            <a:normAutofit/>
          </a:bodyPr>
          <a:lstStyle/>
          <a:p>
            <a:r>
              <a:rPr lang="en-US" sz="3200" dirty="0"/>
              <a:t>Foundation Documents</a:t>
            </a:r>
          </a:p>
        </p:txBody>
      </p:sp>
      <p:sp>
        <p:nvSpPr>
          <p:cNvPr id="4" name="Text Placeholder 3">
            <a:extLst>
              <a:ext uri="{FF2B5EF4-FFF2-40B4-BE49-F238E27FC236}">
                <a16:creationId xmlns:a16="http://schemas.microsoft.com/office/drawing/2014/main" id="{1BCFA4D6-F2D0-459B-890A-2E909901F163}"/>
              </a:ext>
            </a:extLst>
          </p:cNvPr>
          <p:cNvSpPr>
            <a:spLocks noGrp="1"/>
          </p:cNvSpPr>
          <p:nvPr>
            <p:ph type="body" sz="half" idx="2"/>
          </p:nvPr>
        </p:nvSpPr>
        <p:spPr/>
        <p:txBody>
          <a:bodyPr>
            <a:normAutofit/>
          </a:bodyPr>
          <a:lstStyle/>
          <a:p>
            <a:r>
              <a:rPr lang="en-US" sz="2000" dirty="0" err="1"/>
              <a:t>Intoxilyzer</a:t>
            </a:r>
            <a:endParaRPr lang="en-US" sz="2000" dirty="0"/>
          </a:p>
        </p:txBody>
      </p:sp>
      <p:graphicFrame>
        <p:nvGraphicFramePr>
          <p:cNvPr id="5" name="Content Placeholder 4">
            <a:extLst>
              <a:ext uri="{FF2B5EF4-FFF2-40B4-BE49-F238E27FC236}">
                <a16:creationId xmlns:a16="http://schemas.microsoft.com/office/drawing/2014/main" id="{23863F0C-DAA3-4ED2-A2A1-54CF4CF430D6}"/>
              </a:ext>
            </a:extLst>
          </p:cNvPr>
          <p:cNvGraphicFramePr>
            <a:graphicFrameLocks noGrp="1" noChangeAspect="1"/>
          </p:cNvGraphicFramePr>
          <p:nvPr>
            <p:ph idx="1"/>
            <p:extLst>
              <p:ext uri="{D42A27DB-BD31-4B8C-83A1-F6EECF244321}">
                <p14:modId xmlns:p14="http://schemas.microsoft.com/office/powerpoint/2010/main" val="347442663"/>
              </p:ext>
            </p:extLst>
          </p:nvPr>
        </p:nvGraphicFramePr>
        <p:xfrm>
          <a:off x="5721349" y="369456"/>
          <a:ext cx="4789633" cy="6132944"/>
        </p:xfrm>
        <a:graphic>
          <a:graphicData uri="http://schemas.openxmlformats.org/presentationml/2006/ole">
            <mc:AlternateContent xmlns:mc="http://schemas.openxmlformats.org/markup-compatibility/2006">
              <mc:Choice xmlns:v="urn:schemas-microsoft-com:vml" Requires="v">
                <p:oleObj name="Document" r:id="rId2" imgW="5993266" imgH="7406762" progId="Word.Document.8">
                  <p:embed/>
                </p:oleObj>
              </mc:Choice>
              <mc:Fallback>
                <p:oleObj name="Document" r:id="rId2" imgW="5993266" imgH="7406762" progId="Word.Document.8">
                  <p:embed/>
                  <p:pic>
                    <p:nvPicPr>
                      <p:cNvPr id="0" name=""/>
                      <p:cNvPicPr/>
                      <p:nvPr/>
                    </p:nvPicPr>
                    <p:blipFill>
                      <a:blip r:embed="rId3"/>
                      <a:stretch>
                        <a:fillRect/>
                      </a:stretch>
                    </p:blipFill>
                    <p:spPr>
                      <a:xfrm>
                        <a:off x="5721349" y="369456"/>
                        <a:ext cx="4789633" cy="6132944"/>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3667653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89A38-61E0-4789-BB34-339C43953287}"/>
              </a:ext>
            </a:extLst>
          </p:cNvPr>
          <p:cNvSpPr>
            <a:spLocks noGrp="1"/>
          </p:cNvSpPr>
          <p:nvPr>
            <p:ph type="title"/>
          </p:nvPr>
        </p:nvSpPr>
        <p:spPr/>
        <p:txBody>
          <a:bodyPr>
            <a:normAutofit/>
          </a:bodyPr>
          <a:lstStyle/>
          <a:p>
            <a:r>
              <a:rPr lang="en-US" sz="3200" dirty="0"/>
              <a:t>Foundation Documents</a:t>
            </a:r>
          </a:p>
        </p:txBody>
      </p:sp>
      <p:sp>
        <p:nvSpPr>
          <p:cNvPr id="4" name="Text Placeholder 3">
            <a:extLst>
              <a:ext uri="{FF2B5EF4-FFF2-40B4-BE49-F238E27FC236}">
                <a16:creationId xmlns:a16="http://schemas.microsoft.com/office/drawing/2014/main" id="{3159A845-4878-4152-B756-C0FC5E365CCF}"/>
              </a:ext>
            </a:extLst>
          </p:cNvPr>
          <p:cNvSpPr>
            <a:spLocks noGrp="1"/>
          </p:cNvSpPr>
          <p:nvPr>
            <p:ph type="body" sz="half" idx="2"/>
          </p:nvPr>
        </p:nvSpPr>
        <p:spPr/>
        <p:txBody>
          <a:bodyPr>
            <a:normAutofit/>
          </a:bodyPr>
          <a:lstStyle/>
          <a:p>
            <a:r>
              <a:rPr lang="en-US" sz="2000" dirty="0"/>
              <a:t>Blood for Alcohol</a:t>
            </a:r>
          </a:p>
        </p:txBody>
      </p:sp>
      <p:graphicFrame>
        <p:nvGraphicFramePr>
          <p:cNvPr id="6" name="Content Placeholder 5">
            <a:extLst>
              <a:ext uri="{FF2B5EF4-FFF2-40B4-BE49-F238E27FC236}">
                <a16:creationId xmlns:a16="http://schemas.microsoft.com/office/drawing/2014/main" id="{80D176BE-D8CD-4089-B252-C7A77DB4F675}"/>
              </a:ext>
            </a:extLst>
          </p:cNvPr>
          <p:cNvGraphicFramePr>
            <a:graphicFrameLocks noGrp="1" noChangeAspect="1"/>
          </p:cNvGraphicFramePr>
          <p:nvPr>
            <p:ph idx="1"/>
            <p:extLst>
              <p:ext uri="{D42A27DB-BD31-4B8C-83A1-F6EECF244321}">
                <p14:modId xmlns:p14="http://schemas.microsoft.com/office/powerpoint/2010/main" val="2436548258"/>
              </p:ext>
            </p:extLst>
          </p:nvPr>
        </p:nvGraphicFramePr>
        <p:xfrm>
          <a:off x="5700809" y="381000"/>
          <a:ext cx="4784436" cy="6096000"/>
        </p:xfrm>
        <a:graphic>
          <a:graphicData uri="http://schemas.openxmlformats.org/presentationml/2006/ole">
            <mc:AlternateContent xmlns:mc="http://schemas.openxmlformats.org/markup-compatibility/2006">
              <mc:Choice xmlns:v="urn:schemas-microsoft-com:vml" Requires="v">
                <p:oleObj name="Document" r:id="rId2" imgW="5936098" imgH="7776092" progId="Word.Document.8">
                  <p:embed/>
                </p:oleObj>
              </mc:Choice>
              <mc:Fallback>
                <p:oleObj name="Document" r:id="rId2" imgW="5936098" imgH="7776092" progId="Word.Document.8">
                  <p:embed/>
                  <p:pic>
                    <p:nvPicPr>
                      <p:cNvPr id="0" name=""/>
                      <p:cNvPicPr/>
                      <p:nvPr/>
                    </p:nvPicPr>
                    <p:blipFill>
                      <a:blip r:embed="rId3"/>
                      <a:stretch>
                        <a:fillRect/>
                      </a:stretch>
                    </p:blipFill>
                    <p:spPr>
                      <a:xfrm>
                        <a:off x="5700809" y="381000"/>
                        <a:ext cx="4784436" cy="6096000"/>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358360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8991C-2EC5-440B-9B40-456D291C7F49}"/>
              </a:ext>
            </a:extLst>
          </p:cNvPr>
          <p:cNvSpPr>
            <a:spLocks noGrp="1"/>
          </p:cNvSpPr>
          <p:nvPr>
            <p:ph type="title"/>
          </p:nvPr>
        </p:nvSpPr>
        <p:spPr/>
        <p:txBody>
          <a:bodyPr>
            <a:normAutofit/>
          </a:bodyPr>
          <a:lstStyle/>
          <a:p>
            <a:r>
              <a:rPr lang="en-US" sz="3200" dirty="0"/>
              <a:t>Foundation Documents</a:t>
            </a:r>
          </a:p>
        </p:txBody>
      </p:sp>
      <p:sp>
        <p:nvSpPr>
          <p:cNvPr id="4" name="Text Placeholder 3">
            <a:extLst>
              <a:ext uri="{FF2B5EF4-FFF2-40B4-BE49-F238E27FC236}">
                <a16:creationId xmlns:a16="http://schemas.microsoft.com/office/drawing/2014/main" id="{CD641CB7-BF67-404F-B6D0-C6467B30D636}"/>
              </a:ext>
            </a:extLst>
          </p:cNvPr>
          <p:cNvSpPr>
            <a:spLocks noGrp="1"/>
          </p:cNvSpPr>
          <p:nvPr>
            <p:ph type="body" sz="half" idx="2"/>
          </p:nvPr>
        </p:nvSpPr>
        <p:spPr/>
        <p:txBody>
          <a:bodyPr>
            <a:normAutofit/>
          </a:bodyPr>
          <a:lstStyle/>
          <a:p>
            <a:r>
              <a:rPr lang="en-US" sz="2000" dirty="0"/>
              <a:t>Blood for Drugs</a:t>
            </a:r>
          </a:p>
        </p:txBody>
      </p:sp>
      <p:graphicFrame>
        <p:nvGraphicFramePr>
          <p:cNvPr id="5" name="Content Placeholder 4">
            <a:extLst>
              <a:ext uri="{FF2B5EF4-FFF2-40B4-BE49-F238E27FC236}">
                <a16:creationId xmlns:a16="http://schemas.microsoft.com/office/drawing/2014/main" id="{6A6AD385-9D23-4D40-A61F-0A9ABFBBA9CC}"/>
              </a:ext>
            </a:extLst>
          </p:cNvPr>
          <p:cNvGraphicFramePr>
            <a:graphicFrameLocks noGrp="1" noChangeAspect="1"/>
          </p:cNvGraphicFramePr>
          <p:nvPr>
            <p:ph idx="1"/>
            <p:extLst>
              <p:ext uri="{D42A27DB-BD31-4B8C-83A1-F6EECF244321}">
                <p14:modId xmlns:p14="http://schemas.microsoft.com/office/powerpoint/2010/main" val="417125980"/>
              </p:ext>
            </p:extLst>
          </p:nvPr>
        </p:nvGraphicFramePr>
        <p:xfrm>
          <a:off x="5810249" y="341745"/>
          <a:ext cx="4636078" cy="6105237"/>
        </p:xfrm>
        <a:graphic>
          <a:graphicData uri="http://schemas.openxmlformats.org/presentationml/2006/ole">
            <mc:AlternateContent xmlns:mc="http://schemas.openxmlformats.org/markup-compatibility/2006">
              <mc:Choice xmlns:v="urn:schemas-microsoft-com:vml" Requires="v">
                <p:oleObj name="Document" r:id="rId2" imgW="6027423" imgH="7776092" progId="Word.Document.8">
                  <p:embed/>
                </p:oleObj>
              </mc:Choice>
              <mc:Fallback>
                <p:oleObj name="Document" r:id="rId2" imgW="6027423" imgH="7776092" progId="Word.Document.8">
                  <p:embed/>
                  <p:pic>
                    <p:nvPicPr>
                      <p:cNvPr id="0" name=""/>
                      <p:cNvPicPr/>
                      <p:nvPr/>
                    </p:nvPicPr>
                    <p:blipFill>
                      <a:blip r:embed="rId3"/>
                      <a:stretch>
                        <a:fillRect/>
                      </a:stretch>
                    </p:blipFill>
                    <p:spPr>
                      <a:xfrm>
                        <a:off x="5810249" y="341745"/>
                        <a:ext cx="4636078" cy="6105237"/>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3156722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ED1D1-6FA0-4CE2-BB99-F657B612950B}"/>
              </a:ext>
            </a:extLst>
          </p:cNvPr>
          <p:cNvSpPr>
            <a:spLocks noGrp="1"/>
          </p:cNvSpPr>
          <p:nvPr>
            <p:ph type="title"/>
          </p:nvPr>
        </p:nvSpPr>
        <p:spPr/>
        <p:txBody>
          <a:bodyPr>
            <a:normAutofit/>
          </a:bodyPr>
          <a:lstStyle/>
          <a:p>
            <a:r>
              <a:rPr lang="en-US" sz="3200" dirty="0"/>
              <a:t>Foundation Documents</a:t>
            </a:r>
          </a:p>
        </p:txBody>
      </p:sp>
      <p:sp>
        <p:nvSpPr>
          <p:cNvPr id="4" name="Text Placeholder 3">
            <a:extLst>
              <a:ext uri="{FF2B5EF4-FFF2-40B4-BE49-F238E27FC236}">
                <a16:creationId xmlns:a16="http://schemas.microsoft.com/office/drawing/2014/main" id="{791E6CB7-65F4-4B6A-9C34-B97D6B6FD1EE}"/>
              </a:ext>
            </a:extLst>
          </p:cNvPr>
          <p:cNvSpPr>
            <a:spLocks noGrp="1"/>
          </p:cNvSpPr>
          <p:nvPr>
            <p:ph type="body" sz="half" idx="2"/>
          </p:nvPr>
        </p:nvSpPr>
        <p:spPr/>
        <p:txBody>
          <a:bodyPr>
            <a:normAutofit/>
          </a:bodyPr>
          <a:lstStyle/>
          <a:p>
            <a:r>
              <a:rPr lang="en-US" sz="2000" dirty="0"/>
              <a:t>Urine for Drugs</a:t>
            </a:r>
          </a:p>
        </p:txBody>
      </p:sp>
      <p:graphicFrame>
        <p:nvGraphicFramePr>
          <p:cNvPr id="5" name="Content Placeholder 4">
            <a:extLst>
              <a:ext uri="{FF2B5EF4-FFF2-40B4-BE49-F238E27FC236}">
                <a16:creationId xmlns:a16="http://schemas.microsoft.com/office/drawing/2014/main" id="{C31CFC0A-C5F2-4691-B383-C3F17A9D2443}"/>
              </a:ext>
            </a:extLst>
          </p:cNvPr>
          <p:cNvGraphicFramePr>
            <a:graphicFrameLocks noGrp="1" noChangeAspect="1"/>
          </p:cNvGraphicFramePr>
          <p:nvPr>
            <p:ph idx="1"/>
            <p:extLst>
              <p:ext uri="{D42A27DB-BD31-4B8C-83A1-F6EECF244321}">
                <p14:modId xmlns:p14="http://schemas.microsoft.com/office/powerpoint/2010/main" val="2050710552"/>
              </p:ext>
            </p:extLst>
          </p:nvPr>
        </p:nvGraphicFramePr>
        <p:xfrm>
          <a:off x="5729288" y="406400"/>
          <a:ext cx="4800167" cy="6105236"/>
        </p:xfrm>
        <a:graphic>
          <a:graphicData uri="http://schemas.openxmlformats.org/presentationml/2006/ole">
            <mc:AlternateContent xmlns:mc="http://schemas.openxmlformats.org/markup-compatibility/2006">
              <mc:Choice xmlns:v="urn:schemas-microsoft-com:vml" Requires="v">
                <p:oleObj name="Document" r:id="rId2" imgW="5936098" imgH="7366767" progId="Word.Document.8">
                  <p:embed/>
                </p:oleObj>
              </mc:Choice>
              <mc:Fallback>
                <p:oleObj name="Document" r:id="rId2" imgW="5936098" imgH="7366767" progId="Word.Document.8">
                  <p:embed/>
                  <p:pic>
                    <p:nvPicPr>
                      <p:cNvPr id="0" name=""/>
                      <p:cNvPicPr/>
                      <p:nvPr/>
                    </p:nvPicPr>
                    <p:blipFill>
                      <a:blip r:embed="rId3"/>
                      <a:stretch>
                        <a:fillRect/>
                      </a:stretch>
                    </p:blipFill>
                    <p:spPr>
                      <a:xfrm>
                        <a:off x="5729288" y="406400"/>
                        <a:ext cx="4800167" cy="6105236"/>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1365489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8870-8F92-4696-B3C4-919E429C8006}"/>
              </a:ext>
            </a:extLst>
          </p:cNvPr>
          <p:cNvSpPr>
            <a:spLocks noGrp="1"/>
          </p:cNvSpPr>
          <p:nvPr>
            <p:ph type="title"/>
          </p:nvPr>
        </p:nvSpPr>
        <p:spPr/>
        <p:txBody>
          <a:bodyPr/>
          <a:lstStyle/>
          <a:p>
            <a:r>
              <a:rPr lang="en-US" dirty="0"/>
              <a:t>Discovery – again with the checklists </a:t>
            </a:r>
          </a:p>
        </p:txBody>
      </p:sp>
      <p:sp>
        <p:nvSpPr>
          <p:cNvPr id="3" name="Content Placeholder 2">
            <a:extLst>
              <a:ext uri="{FF2B5EF4-FFF2-40B4-BE49-F238E27FC236}">
                <a16:creationId xmlns:a16="http://schemas.microsoft.com/office/drawing/2014/main" id="{FECEA4E6-FAD4-469F-B2B3-6C007D01F2A6}"/>
              </a:ext>
            </a:extLst>
          </p:cNvPr>
          <p:cNvSpPr>
            <a:spLocks noGrp="1"/>
          </p:cNvSpPr>
          <p:nvPr>
            <p:ph sz="half" idx="1"/>
          </p:nvPr>
        </p:nvSpPr>
        <p:spPr/>
        <p:txBody>
          <a:bodyPr>
            <a:normAutofit lnSpcReduction="10000"/>
          </a:bodyPr>
          <a:lstStyle/>
          <a:p>
            <a:r>
              <a:rPr lang="en-US" dirty="0"/>
              <a:t>Need to get it all and need to send it all</a:t>
            </a:r>
          </a:p>
          <a:p>
            <a:pPr marL="6160" indent="0">
              <a:buNone/>
            </a:pPr>
            <a:endParaRPr lang="en-US" dirty="0"/>
          </a:p>
          <a:p>
            <a:r>
              <a:rPr lang="en-US" dirty="0"/>
              <a:t>Foundation documents – depends on the jurisdiction when send it</a:t>
            </a:r>
          </a:p>
          <a:p>
            <a:pPr marL="6160" indent="0">
              <a:buNone/>
            </a:pPr>
            <a:endParaRPr lang="en-US" dirty="0"/>
          </a:p>
          <a:p>
            <a:r>
              <a:rPr lang="en-US" dirty="0">
                <a:hlinkClick r:id="rId2"/>
              </a:rPr>
              <a:t>Attorney General - Alcohol/Toxicology Testing</a:t>
            </a:r>
            <a:endParaRPr lang="en-US" dirty="0"/>
          </a:p>
          <a:p>
            <a:endParaRPr lang="en-US" dirty="0"/>
          </a:p>
        </p:txBody>
      </p:sp>
      <p:pic>
        <p:nvPicPr>
          <p:cNvPr id="12292" name="Picture 4" descr="Evidence in Middlesex County Criminal Case | Discovery for NJ Criminal  Charge">
            <a:extLst>
              <a:ext uri="{FF2B5EF4-FFF2-40B4-BE49-F238E27FC236}">
                <a16:creationId xmlns:a16="http://schemas.microsoft.com/office/drawing/2014/main" id="{DAC2C896-46E6-43EF-875F-C2127B7381F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294851" y="2052116"/>
            <a:ext cx="3188421" cy="3371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58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1567A-7ED7-4155-8D2C-FC2CCEB168C6}"/>
              </a:ext>
            </a:extLst>
          </p:cNvPr>
          <p:cNvSpPr>
            <a:spLocks noGrp="1"/>
          </p:cNvSpPr>
          <p:nvPr>
            <p:ph type="title"/>
          </p:nvPr>
        </p:nvSpPr>
        <p:spPr/>
        <p:txBody>
          <a:bodyPr/>
          <a:lstStyle/>
          <a:p>
            <a:r>
              <a:rPr lang="en-US" dirty="0"/>
              <a:t>Getting Started </a:t>
            </a:r>
          </a:p>
        </p:txBody>
      </p:sp>
      <p:pic>
        <p:nvPicPr>
          <p:cNvPr id="1026" name="Picture 2" descr="Green ball pen crossing off items from a checklist Green ball pen crossing off items from a checklist on white paper 3D illustration checklist stock pictures, royalty-free photos &amp; images">
            <a:extLst>
              <a:ext uri="{FF2B5EF4-FFF2-40B4-BE49-F238E27FC236}">
                <a16:creationId xmlns:a16="http://schemas.microsoft.com/office/drawing/2014/main" id="{764A5B58-5377-4DA4-A644-8A94F82D6F0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4360" y="1885285"/>
            <a:ext cx="7843706" cy="429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659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D860E-F213-4CC3-9ACD-87BEC22DBB97}"/>
              </a:ext>
            </a:extLst>
          </p:cNvPr>
          <p:cNvSpPr>
            <a:spLocks noGrp="1"/>
          </p:cNvSpPr>
          <p:nvPr>
            <p:ph type="title"/>
          </p:nvPr>
        </p:nvSpPr>
        <p:spPr/>
        <p:txBody>
          <a:bodyPr/>
          <a:lstStyle/>
          <a:p>
            <a:r>
              <a:rPr lang="en-US" dirty="0"/>
              <a:t>Why we do this</a:t>
            </a:r>
          </a:p>
        </p:txBody>
      </p:sp>
      <p:sp>
        <p:nvSpPr>
          <p:cNvPr id="4" name="Content Placeholder 3">
            <a:extLst>
              <a:ext uri="{FF2B5EF4-FFF2-40B4-BE49-F238E27FC236}">
                <a16:creationId xmlns:a16="http://schemas.microsoft.com/office/drawing/2014/main" id="{1BD717CD-86F1-44A2-ADB2-09154C6DEE34}"/>
              </a:ext>
            </a:extLst>
          </p:cNvPr>
          <p:cNvSpPr>
            <a:spLocks noGrp="1"/>
          </p:cNvSpPr>
          <p:nvPr>
            <p:ph sz="half" idx="2"/>
          </p:nvPr>
        </p:nvSpPr>
        <p:spPr/>
        <p:txBody>
          <a:bodyPr>
            <a:normAutofit fontScale="92500" lnSpcReduction="10000"/>
          </a:bodyPr>
          <a:lstStyle/>
          <a:p>
            <a:r>
              <a:rPr lang="en-US" dirty="0"/>
              <a:t>28 people die every day in car crashes involving drunk drivers</a:t>
            </a:r>
          </a:p>
          <a:p>
            <a:r>
              <a:rPr lang="en-US" dirty="0"/>
              <a:t>One-third of all traffic crash fatalities in the U.S. involve drunk drivers</a:t>
            </a:r>
          </a:p>
          <a:p>
            <a:r>
              <a:rPr lang="en-US" dirty="0"/>
              <a:t>In N.D. there is one alcohol-related vehicle fatality every 9 days</a:t>
            </a:r>
          </a:p>
          <a:p>
            <a:r>
              <a:rPr lang="en-US" dirty="0"/>
              <a:t>In N.D. there were 402 motor vehicle injuries involving alcohol in 2019</a:t>
            </a:r>
          </a:p>
        </p:txBody>
      </p:sp>
      <p:pic>
        <p:nvPicPr>
          <p:cNvPr id="11266" name="Picture 2" descr="North Dakota 2nd-worst state for DUI problems in public safety organization  ranking | State &amp;amp; Regional | bismarcktribune.com">
            <a:extLst>
              <a:ext uri="{FF2B5EF4-FFF2-40B4-BE49-F238E27FC236}">
                <a16:creationId xmlns:a16="http://schemas.microsoft.com/office/drawing/2014/main" id="{349AF219-42E0-4526-B2A6-6CA6279F625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60945" y="2124365"/>
            <a:ext cx="4936693" cy="3528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800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37271-5569-4616-944C-BE861CB8E27A}"/>
              </a:ext>
            </a:extLst>
          </p:cNvPr>
          <p:cNvSpPr>
            <a:spLocks noGrp="1"/>
          </p:cNvSpPr>
          <p:nvPr>
            <p:ph type="title"/>
          </p:nvPr>
        </p:nvSpPr>
        <p:spPr/>
        <p:txBody>
          <a:bodyPr/>
          <a:lstStyle/>
          <a:p>
            <a:r>
              <a:rPr lang="en-US" dirty="0"/>
              <a:t>Questions &amp; Comments</a:t>
            </a:r>
          </a:p>
        </p:txBody>
      </p:sp>
      <p:sp>
        <p:nvSpPr>
          <p:cNvPr id="3" name="Text Placeholder 2">
            <a:extLst>
              <a:ext uri="{FF2B5EF4-FFF2-40B4-BE49-F238E27FC236}">
                <a16:creationId xmlns:a16="http://schemas.microsoft.com/office/drawing/2014/main" id="{E42529C5-E89B-4DC1-8586-60637E39F169}"/>
              </a:ext>
            </a:extLst>
          </p:cNvPr>
          <p:cNvSpPr>
            <a:spLocks noGrp="1"/>
          </p:cNvSpPr>
          <p:nvPr>
            <p:ph type="body" idx="1"/>
          </p:nvPr>
        </p:nvSpPr>
        <p:spPr/>
        <p:txBody>
          <a:bodyPr/>
          <a:lstStyle/>
          <a:p>
            <a:r>
              <a:rPr lang="en-US" dirty="0"/>
              <a:t>What works for you?</a:t>
            </a:r>
          </a:p>
        </p:txBody>
      </p:sp>
      <p:pic>
        <p:nvPicPr>
          <p:cNvPr id="14338" name="Picture 2" descr="121,511 BEST Q&amp;A IMAGES, STOCK PHOTOS &amp; VECTORS | Adobe Stock">
            <a:extLst>
              <a:ext uri="{FF2B5EF4-FFF2-40B4-BE49-F238E27FC236}">
                <a16:creationId xmlns:a16="http://schemas.microsoft.com/office/drawing/2014/main" id="{5497532E-36DA-470E-A740-06A4171BDE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390" y="4100945"/>
            <a:ext cx="3888509" cy="2161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444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2822-A71F-4131-9CF9-E3DD5D9E229A}"/>
              </a:ext>
            </a:extLst>
          </p:cNvPr>
          <p:cNvSpPr>
            <a:spLocks noGrp="1"/>
          </p:cNvSpPr>
          <p:nvPr>
            <p:ph type="title"/>
          </p:nvPr>
        </p:nvSpPr>
        <p:spPr/>
        <p:txBody>
          <a:bodyPr/>
          <a:lstStyle/>
          <a:p>
            <a:r>
              <a:rPr lang="en-US" dirty="0"/>
              <a:t>Kristi Pettit Venhuizen</a:t>
            </a:r>
          </a:p>
        </p:txBody>
      </p:sp>
      <p:sp>
        <p:nvSpPr>
          <p:cNvPr id="4" name="Text Placeholder 3">
            <a:extLst>
              <a:ext uri="{FF2B5EF4-FFF2-40B4-BE49-F238E27FC236}">
                <a16:creationId xmlns:a16="http://schemas.microsoft.com/office/drawing/2014/main" id="{0CC35B1C-2159-4934-8C6B-F2B5C4AB07D1}"/>
              </a:ext>
            </a:extLst>
          </p:cNvPr>
          <p:cNvSpPr>
            <a:spLocks noGrp="1"/>
          </p:cNvSpPr>
          <p:nvPr>
            <p:ph type="body" sz="half" idx="2"/>
          </p:nvPr>
        </p:nvSpPr>
        <p:spPr>
          <a:xfrm>
            <a:off x="1625568" y="3186154"/>
            <a:ext cx="3009115" cy="2386397"/>
          </a:xfrm>
        </p:spPr>
        <p:txBody>
          <a:bodyPr/>
          <a:lstStyle/>
          <a:p>
            <a:r>
              <a:rPr lang="en-US" dirty="0">
                <a:hlinkClick r:id="rId2"/>
              </a:rPr>
              <a:t>kpettit@kalashpettitlaw.com</a:t>
            </a:r>
            <a:endParaRPr lang="en-US" dirty="0"/>
          </a:p>
          <a:p>
            <a:r>
              <a:rPr lang="en-US" dirty="0"/>
              <a:t>Office: 701.780.9276</a:t>
            </a:r>
          </a:p>
          <a:p>
            <a:endParaRPr lang="en-US" dirty="0"/>
          </a:p>
        </p:txBody>
      </p:sp>
      <p:pic>
        <p:nvPicPr>
          <p:cNvPr id="13314" name="Picture 2" descr="Attorney | Dengrove">
            <a:extLst>
              <a:ext uri="{FF2B5EF4-FFF2-40B4-BE49-F238E27FC236}">
                <a16:creationId xmlns:a16="http://schemas.microsoft.com/office/drawing/2014/main" id="{59035A11-35DA-43C3-9FB1-79045FB61E6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255491" y="1505527"/>
            <a:ext cx="4414982" cy="4067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81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14C4-508E-44FC-83CC-5BD7F1ECAC02}"/>
              </a:ext>
            </a:extLst>
          </p:cNvPr>
          <p:cNvSpPr>
            <a:spLocks noGrp="1"/>
          </p:cNvSpPr>
          <p:nvPr>
            <p:ph type="title"/>
          </p:nvPr>
        </p:nvSpPr>
        <p:spPr/>
        <p:txBody>
          <a:bodyPr/>
          <a:lstStyle/>
          <a:p>
            <a:r>
              <a:rPr lang="en-US" dirty="0"/>
              <a:t>Its all about the checklists</a:t>
            </a:r>
          </a:p>
        </p:txBody>
      </p:sp>
      <p:sp>
        <p:nvSpPr>
          <p:cNvPr id="3" name="Text Placeholder 2">
            <a:extLst>
              <a:ext uri="{FF2B5EF4-FFF2-40B4-BE49-F238E27FC236}">
                <a16:creationId xmlns:a16="http://schemas.microsoft.com/office/drawing/2014/main" id="{26A86211-6F27-4F14-BBFF-A8F85065CF3D}"/>
              </a:ext>
            </a:extLst>
          </p:cNvPr>
          <p:cNvSpPr>
            <a:spLocks noGrp="1"/>
          </p:cNvSpPr>
          <p:nvPr>
            <p:ph type="body" idx="1"/>
          </p:nvPr>
        </p:nvSpPr>
        <p:spPr/>
        <p:txBody>
          <a:bodyPr/>
          <a:lstStyle/>
          <a:p>
            <a:r>
              <a:rPr lang="en-US" dirty="0"/>
              <a:t>Law Enforcement		</a:t>
            </a:r>
          </a:p>
        </p:txBody>
      </p:sp>
      <p:sp>
        <p:nvSpPr>
          <p:cNvPr id="4" name="Content Placeholder 3">
            <a:extLst>
              <a:ext uri="{FF2B5EF4-FFF2-40B4-BE49-F238E27FC236}">
                <a16:creationId xmlns:a16="http://schemas.microsoft.com/office/drawing/2014/main" id="{4D303ADE-EED9-4FA5-B178-54625960A2EF}"/>
              </a:ext>
            </a:extLst>
          </p:cNvPr>
          <p:cNvSpPr>
            <a:spLocks noGrp="1"/>
          </p:cNvSpPr>
          <p:nvPr>
            <p:ph sz="half" idx="2"/>
          </p:nvPr>
        </p:nvSpPr>
        <p:spPr/>
        <p:txBody>
          <a:bodyPr/>
          <a:lstStyle/>
          <a:p>
            <a:r>
              <a:rPr lang="en-US" dirty="0"/>
              <a:t>Vehicle in Motion</a:t>
            </a:r>
          </a:p>
          <a:p>
            <a:r>
              <a:rPr lang="en-US" dirty="0"/>
              <a:t>Personal Contact</a:t>
            </a:r>
          </a:p>
          <a:p>
            <a:r>
              <a:rPr lang="en-US" dirty="0"/>
              <a:t>Pre-Arrest Screening</a:t>
            </a:r>
          </a:p>
          <a:p>
            <a:r>
              <a:rPr lang="en-US" dirty="0"/>
              <a:t>Chemical Testing</a:t>
            </a:r>
          </a:p>
        </p:txBody>
      </p:sp>
      <p:sp>
        <p:nvSpPr>
          <p:cNvPr id="5" name="Text Placeholder 4">
            <a:extLst>
              <a:ext uri="{FF2B5EF4-FFF2-40B4-BE49-F238E27FC236}">
                <a16:creationId xmlns:a16="http://schemas.microsoft.com/office/drawing/2014/main" id="{0A1A3262-3E1E-4228-B5D9-D708B1B44D1A}"/>
              </a:ext>
            </a:extLst>
          </p:cNvPr>
          <p:cNvSpPr>
            <a:spLocks noGrp="1"/>
          </p:cNvSpPr>
          <p:nvPr>
            <p:ph type="body" sz="quarter" idx="3"/>
          </p:nvPr>
        </p:nvSpPr>
        <p:spPr/>
        <p:txBody>
          <a:bodyPr/>
          <a:lstStyle/>
          <a:p>
            <a:r>
              <a:rPr lang="en-US" dirty="0"/>
              <a:t>Prosecutors </a:t>
            </a:r>
          </a:p>
        </p:txBody>
      </p:sp>
      <p:sp>
        <p:nvSpPr>
          <p:cNvPr id="6" name="Content Placeholder 5">
            <a:extLst>
              <a:ext uri="{FF2B5EF4-FFF2-40B4-BE49-F238E27FC236}">
                <a16:creationId xmlns:a16="http://schemas.microsoft.com/office/drawing/2014/main" id="{2C6BF275-533A-4968-91CE-4968C6B5C43A}"/>
              </a:ext>
            </a:extLst>
          </p:cNvPr>
          <p:cNvSpPr>
            <a:spLocks noGrp="1"/>
          </p:cNvSpPr>
          <p:nvPr>
            <p:ph sz="quarter" idx="4"/>
          </p:nvPr>
        </p:nvSpPr>
        <p:spPr/>
        <p:txBody>
          <a:bodyPr/>
          <a:lstStyle/>
          <a:p>
            <a:r>
              <a:rPr lang="en-US" dirty="0"/>
              <a:t>Basis for “stop”</a:t>
            </a:r>
          </a:p>
          <a:p>
            <a:r>
              <a:rPr lang="en-US" dirty="0"/>
              <a:t>Complete investigation</a:t>
            </a:r>
          </a:p>
          <a:p>
            <a:r>
              <a:rPr lang="en-US" dirty="0"/>
              <a:t>Valid test</a:t>
            </a:r>
          </a:p>
          <a:p>
            <a:r>
              <a:rPr lang="en-US" dirty="0"/>
              <a:t>All evidence available</a:t>
            </a:r>
          </a:p>
          <a:p>
            <a:r>
              <a:rPr lang="en-US" dirty="0"/>
              <a:t>All evidence handed over to defense</a:t>
            </a:r>
          </a:p>
          <a:p>
            <a:endParaRPr lang="en-US" dirty="0"/>
          </a:p>
          <a:p>
            <a:endParaRPr lang="en-US" dirty="0"/>
          </a:p>
        </p:txBody>
      </p:sp>
    </p:spTree>
    <p:extLst>
      <p:ext uri="{BB962C8B-B14F-4D97-AF65-F5344CB8AC3E}">
        <p14:creationId xmlns:p14="http://schemas.microsoft.com/office/powerpoint/2010/main" val="1380722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59DEB-C803-4341-9AE9-9B60B8A0B067}"/>
              </a:ext>
            </a:extLst>
          </p:cNvPr>
          <p:cNvSpPr>
            <a:spLocks noGrp="1"/>
          </p:cNvSpPr>
          <p:nvPr>
            <p:ph type="title"/>
          </p:nvPr>
        </p:nvSpPr>
        <p:spPr>
          <a:xfrm>
            <a:off x="1744911" y="1282451"/>
            <a:ext cx="2889774" cy="1903241"/>
          </a:xfrm>
        </p:spPr>
        <p:txBody>
          <a:bodyPr/>
          <a:lstStyle/>
          <a:p>
            <a:r>
              <a:rPr lang="en-US" dirty="0"/>
              <a:t>“I Only Had Two Beers”</a:t>
            </a:r>
          </a:p>
        </p:txBody>
      </p:sp>
      <p:sp>
        <p:nvSpPr>
          <p:cNvPr id="4" name="Text Placeholder 3">
            <a:extLst>
              <a:ext uri="{FF2B5EF4-FFF2-40B4-BE49-F238E27FC236}">
                <a16:creationId xmlns:a16="http://schemas.microsoft.com/office/drawing/2014/main" id="{15139EC8-9738-40FD-B583-BD14E2F7B8D4}"/>
              </a:ext>
            </a:extLst>
          </p:cNvPr>
          <p:cNvSpPr>
            <a:spLocks noGrp="1"/>
          </p:cNvSpPr>
          <p:nvPr>
            <p:ph type="body" sz="half" idx="2"/>
          </p:nvPr>
        </p:nvSpPr>
        <p:spPr>
          <a:xfrm>
            <a:off x="1744910" y="3186154"/>
            <a:ext cx="2889773" cy="2386397"/>
          </a:xfrm>
        </p:spPr>
        <p:txBody>
          <a:bodyPr/>
          <a:lstStyle/>
          <a:p>
            <a:r>
              <a:rPr lang="en-US" dirty="0">
                <a:hlinkClick r:id="rId2"/>
              </a:rPr>
              <a:t>Two Beers Manual</a:t>
            </a:r>
            <a:endParaRPr lang="en-US" dirty="0"/>
          </a:p>
        </p:txBody>
      </p:sp>
      <p:pic>
        <p:nvPicPr>
          <p:cNvPr id="6148" name="Picture 4" descr="Man Uses Bud Light To Defend His Home From California Wildfires">
            <a:extLst>
              <a:ext uri="{FF2B5EF4-FFF2-40B4-BE49-F238E27FC236}">
                <a16:creationId xmlns:a16="http://schemas.microsoft.com/office/drawing/2014/main" id="{B96C9336-EC83-4529-9173-9F44B007E2C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150840" y="1166070"/>
            <a:ext cx="5150841" cy="4697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64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A0F0-D6BB-4DBE-91E9-8A8133BADEBA}"/>
              </a:ext>
            </a:extLst>
          </p:cNvPr>
          <p:cNvSpPr>
            <a:spLocks noGrp="1"/>
          </p:cNvSpPr>
          <p:nvPr>
            <p:ph type="title"/>
          </p:nvPr>
        </p:nvSpPr>
        <p:spPr/>
        <p:txBody>
          <a:bodyPr/>
          <a:lstStyle/>
          <a:p>
            <a:r>
              <a:rPr lang="en-US" dirty="0"/>
              <a:t>How impaired are they?</a:t>
            </a:r>
          </a:p>
        </p:txBody>
      </p:sp>
      <p:pic>
        <p:nvPicPr>
          <p:cNvPr id="7170" name="Picture 2" descr="Drunk person Stock Photos and Images. 16,491 Drunk person pictures and  royalty free photography available to search from thousands of stock  photographers.">
            <a:extLst>
              <a:ext uri="{FF2B5EF4-FFF2-40B4-BE49-F238E27FC236}">
                <a16:creationId xmlns:a16="http://schemas.microsoft.com/office/drawing/2014/main" id="{45043733-3AA5-4321-8908-83D68EED9A3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60646" y="2181137"/>
            <a:ext cx="7315199" cy="3808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379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046E1-3F12-4007-B262-1C455454C583}"/>
              </a:ext>
            </a:extLst>
          </p:cNvPr>
          <p:cNvSpPr>
            <a:spLocks noGrp="1"/>
          </p:cNvSpPr>
          <p:nvPr>
            <p:ph type="title"/>
          </p:nvPr>
        </p:nvSpPr>
        <p:spPr/>
        <p:txBody>
          <a:bodyPr/>
          <a:lstStyle/>
          <a:p>
            <a:r>
              <a:rPr lang="en-US" dirty="0"/>
              <a:t>Field Sobriety Testing</a:t>
            </a:r>
          </a:p>
        </p:txBody>
      </p:sp>
      <p:sp>
        <p:nvSpPr>
          <p:cNvPr id="3" name="Text Placeholder 2">
            <a:extLst>
              <a:ext uri="{FF2B5EF4-FFF2-40B4-BE49-F238E27FC236}">
                <a16:creationId xmlns:a16="http://schemas.microsoft.com/office/drawing/2014/main" id="{50031CC2-2C87-42F9-B684-966CAB7D771D}"/>
              </a:ext>
            </a:extLst>
          </p:cNvPr>
          <p:cNvSpPr>
            <a:spLocks noGrp="1"/>
          </p:cNvSpPr>
          <p:nvPr>
            <p:ph type="body" idx="1"/>
          </p:nvPr>
        </p:nvSpPr>
        <p:spPr/>
        <p:txBody>
          <a:bodyPr/>
          <a:lstStyle/>
          <a:p>
            <a:r>
              <a:rPr lang="en-US" dirty="0"/>
              <a:t>Non-standardized</a:t>
            </a:r>
          </a:p>
        </p:txBody>
      </p:sp>
      <p:sp>
        <p:nvSpPr>
          <p:cNvPr id="4" name="Content Placeholder 3">
            <a:extLst>
              <a:ext uri="{FF2B5EF4-FFF2-40B4-BE49-F238E27FC236}">
                <a16:creationId xmlns:a16="http://schemas.microsoft.com/office/drawing/2014/main" id="{F520E19E-1937-4954-8F50-E585602790FE}"/>
              </a:ext>
            </a:extLst>
          </p:cNvPr>
          <p:cNvSpPr>
            <a:spLocks noGrp="1"/>
          </p:cNvSpPr>
          <p:nvPr>
            <p:ph sz="half" idx="2"/>
          </p:nvPr>
        </p:nvSpPr>
        <p:spPr/>
        <p:txBody>
          <a:bodyPr>
            <a:normAutofit/>
          </a:bodyPr>
          <a:lstStyle/>
          <a:p>
            <a:r>
              <a:rPr lang="en-US" dirty="0"/>
              <a:t>Alphabet</a:t>
            </a:r>
          </a:p>
          <a:p>
            <a:r>
              <a:rPr lang="en-US" dirty="0"/>
              <a:t>Partial Alphabet</a:t>
            </a:r>
          </a:p>
          <a:p>
            <a:r>
              <a:rPr lang="en-US" dirty="0"/>
              <a:t>Count Backwards</a:t>
            </a:r>
          </a:p>
          <a:p>
            <a:r>
              <a:rPr lang="en-US" dirty="0"/>
              <a:t>Finger Touch</a:t>
            </a:r>
          </a:p>
        </p:txBody>
      </p:sp>
      <p:sp>
        <p:nvSpPr>
          <p:cNvPr id="5" name="Text Placeholder 4">
            <a:extLst>
              <a:ext uri="{FF2B5EF4-FFF2-40B4-BE49-F238E27FC236}">
                <a16:creationId xmlns:a16="http://schemas.microsoft.com/office/drawing/2014/main" id="{56E2D3D8-3AE8-4FAC-9D0D-BD91CAF997CA}"/>
              </a:ext>
            </a:extLst>
          </p:cNvPr>
          <p:cNvSpPr>
            <a:spLocks noGrp="1"/>
          </p:cNvSpPr>
          <p:nvPr>
            <p:ph type="body" sz="quarter" idx="3"/>
          </p:nvPr>
        </p:nvSpPr>
        <p:spPr/>
        <p:txBody>
          <a:bodyPr/>
          <a:lstStyle/>
          <a:p>
            <a:r>
              <a:rPr lang="en-US" dirty="0"/>
              <a:t>Standardized</a:t>
            </a:r>
          </a:p>
        </p:txBody>
      </p:sp>
      <p:sp>
        <p:nvSpPr>
          <p:cNvPr id="6" name="Content Placeholder 5">
            <a:extLst>
              <a:ext uri="{FF2B5EF4-FFF2-40B4-BE49-F238E27FC236}">
                <a16:creationId xmlns:a16="http://schemas.microsoft.com/office/drawing/2014/main" id="{F751BDB6-3469-4F89-A51B-289B86F9EB1E}"/>
              </a:ext>
            </a:extLst>
          </p:cNvPr>
          <p:cNvSpPr>
            <a:spLocks noGrp="1"/>
          </p:cNvSpPr>
          <p:nvPr>
            <p:ph sz="quarter" idx="4"/>
          </p:nvPr>
        </p:nvSpPr>
        <p:spPr>
          <a:xfrm>
            <a:off x="6666635" y="2851331"/>
            <a:ext cx="4269220" cy="3071434"/>
          </a:xfrm>
        </p:spPr>
        <p:txBody>
          <a:bodyPr>
            <a:normAutofit/>
          </a:bodyPr>
          <a:lstStyle/>
          <a:p>
            <a:r>
              <a:rPr lang="en-US" dirty="0"/>
              <a:t>HGN</a:t>
            </a:r>
          </a:p>
          <a:p>
            <a:r>
              <a:rPr lang="en-US" dirty="0"/>
              <a:t>Walk and Turn</a:t>
            </a:r>
          </a:p>
          <a:p>
            <a:r>
              <a:rPr lang="en-US" dirty="0"/>
              <a:t>One Leg Stand</a:t>
            </a:r>
          </a:p>
          <a:p>
            <a:pPr marL="6160" indent="0">
              <a:buNone/>
            </a:pPr>
            <a:endParaRPr lang="en-US">
              <a:hlinkClick r:id="rId2"/>
            </a:endParaRPr>
          </a:p>
          <a:p>
            <a:pPr marL="6160" indent="0">
              <a:buNone/>
            </a:pPr>
            <a:r>
              <a:rPr lang="en-US">
                <a:hlinkClick r:id="rId2"/>
              </a:rPr>
              <a:t>SFST Videos</a:t>
            </a:r>
            <a:endParaRPr lang="en-US" dirty="0"/>
          </a:p>
        </p:txBody>
      </p:sp>
    </p:spTree>
    <p:extLst>
      <p:ext uri="{BB962C8B-B14F-4D97-AF65-F5344CB8AC3E}">
        <p14:creationId xmlns:p14="http://schemas.microsoft.com/office/powerpoint/2010/main" val="371107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9CAC9-BABA-45D7-9E60-23AD1DABE2AA}"/>
              </a:ext>
            </a:extLst>
          </p:cNvPr>
          <p:cNvSpPr>
            <a:spLocks noGrp="1"/>
          </p:cNvSpPr>
          <p:nvPr>
            <p:ph type="title"/>
          </p:nvPr>
        </p:nvSpPr>
        <p:spPr/>
        <p:txBody>
          <a:bodyPr/>
          <a:lstStyle/>
          <a:p>
            <a:r>
              <a:rPr lang="en-US" dirty="0"/>
              <a:t>The DRE</a:t>
            </a:r>
          </a:p>
        </p:txBody>
      </p:sp>
      <p:pic>
        <p:nvPicPr>
          <p:cNvPr id="8194" name="Picture 2" descr="DRE Instructors | International Association of Chiefs of Police">
            <a:extLst>
              <a:ext uri="{FF2B5EF4-FFF2-40B4-BE49-F238E27FC236}">
                <a16:creationId xmlns:a16="http://schemas.microsoft.com/office/drawing/2014/main" id="{286229AE-3E25-47AA-85A5-79BF742587E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33475" y="1885285"/>
            <a:ext cx="7139031" cy="3802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62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C84F-9341-4440-B76B-7CEB538A0500}"/>
              </a:ext>
            </a:extLst>
          </p:cNvPr>
          <p:cNvSpPr>
            <a:spLocks noGrp="1"/>
          </p:cNvSpPr>
          <p:nvPr>
            <p:ph type="title"/>
          </p:nvPr>
        </p:nvSpPr>
        <p:spPr>
          <a:xfrm>
            <a:off x="1526797" y="1282451"/>
            <a:ext cx="3107888" cy="1903241"/>
          </a:xfrm>
        </p:spPr>
        <p:txBody>
          <a:bodyPr/>
          <a:lstStyle/>
          <a:p>
            <a:r>
              <a:rPr lang="en-US" dirty="0">
                <a:hlinkClick r:id="rId2"/>
              </a:rPr>
              <a:t>Two Beers Manual - Chapter 5</a:t>
            </a:r>
            <a:br>
              <a:rPr lang="en-US" dirty="0"/>
            </a:br>
            <a:br>
              <a:rPr lang="en-US" dirty="0"/>
            </a:br>
            <a:br>
              <a:rPr lang="en-US" dirty="0"/>
            </a:br>
            <a:endParaRPr lang="en-US" dirty="0"/>
          </a:p>
        </p:txBody>
      </p:sp>
      <p:sp>
        <p:nvSpPr>
          <p:cNvPr id="4" name="Text Placeholder 3">
            <a:extLst>
              <a:ext uri="{FF2B5EF4-FFF2-40B4-BE49-F238E27FC236}">
                <a16:creationId xmlns:a16="http://schemas.microsoft.com/office/drawing/2014/main" id="{ABAFADE2-3268-4C22-A882-4954AA49226D}"/>
              </a:ext>
            </a:extLst>
          </p:cNvPr>
          <p:cNvSpPr>
            <a:spLocks noGrp="1"/>
          </p:cNvSpPr>
          <p:nvPr>
            <p:ph type="body" sz="half" idx="2"/>
          </p:nvPr>
        </p:nvSpPr>
        <p:spPr>
          <a:xfrm>
            <a:off x="1526796" y="3186154"/>
            <a:ext cx="3107888" cy="2386397"/>
          </a:xfrm>
        </p:spPr>
        <p:txBody>
          <a:bodyPr/>
          <a:lstStyle/>
          <a:p>
            <a:r>
              <a:rPr lang="en-US" dirty="0">
                <a:hlinkClick r:id="rId3"/>
              </a:rPr>
              <a:t>DRE Course Participant Manual</a:t>
            </a:r>
            <a:r>
              <a:rPr lang="en-US" dirty="0"/>
              <a:t> </a:t>
            </a:r>
          </a:p>
        </p:txBody>
      </p:sp>
      <p:pic>
        <p:nvPicPr>
          <p:cNvPr id="9220" name="Picture 4" descr="CLE Materials - HADA-LAW.COM">
            <a:extLst>
              <a:ext uri="{FF2B5EF4-FFF2-40B4-BE49-F238E27FC236}">
                <a16:creationId xmlns:a16="http://schemas.microsoft.com/office/drawing/2014/main" id="{ABD25D32-543D-438F-85BE-D7E022B505EC}"/>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327009" y="1585519"/>
            <a:ext cx="5259897" cy="3506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3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EB2ED-CAA2-4A9A-B84B-9525D426E76F}"/>
              </a:ext>
            </a:extLst>
          </p:cNvPr>
          <p:cNvSpPr>
            <a:spLocks noGrp="1"/>
          </p:cNvSpPr>
          <p:nvPr>
            <p:ph type="title"/>
          </p:nvPr>
        </p:nvSpPr>
        <p:spPr/>
        <p:txBody>
          <a:bodyPr/>
          <a:lstStyle/>
          <a:p>
            <a:r>
              <a:rPr lang="en-US" dirty="0"/>
              <a:t>Getting the Chemical Test Admitted</a:t>
            </a:r>
          </a:p>
        </p:txBody>
      </p:sp>
      <p:sp>
        <p:nvSpPr>
          <p:cNvPr id="3" name="Text Placeholder 2">
            <a:extLst>
              <a:ext uri="{FF2B5EF4-FFF2-40B4-BE49-F238E27FC236}">
                <a16:creationId xmlns:a16="http://schemas.microsoft.com/office/drawing/2014/main" id="{01474769-7DF1-4CF4-97CE-6EA2D1B8992F}"/>
              </a:ext>
            </a:extLst>
          </p:cNvPr>
          <p:cNvSpPr>
            <a:spLocks noGrp="1"/>
          </p:cNvSpPr>
          <p:nvPr>
            <p:ph type="body" idx="1"/>
          </p:nvPr>
        </p:nvSpPr>
        <p:spPr/>
        <p:txBody>
          <a:bodyPr/>
          <a:lstStyle/>
          <a:p>
            <a:r>
              <a:rPr lang="en-US" dirty="0"/>
              <a:t>Traditional Method</a:t>
            </a:r>
          </a:p>
        </p:txBody>
      </p:sp>
      <p:sp>
        <p:nvSpPr>
          <p:cNvPr id="4" name="Content Placeholder 3">
            <a:extLst>
              <a:ext uri="{FF2B5EF4-FFF2-40B4-BE49-F238E27FC236}">
                <a16:creationId xmlns:a16="http://schemas.microsoft.com/office/drawing/2014/main" id="{27F19292-8EB6-46AA-966B-5AF3C26E0735}"/>
              </a:ext>
            </a:extLst>
          </p:cNvPr>
          <p:cNvSpPr>
            <a:spLocks noGrp="1"/>
          </p:cNvSpPr>
          <p:nvPr>
            <p:ph sz="half" idx="2"/>
          </p:nvPr>
        </p:nvSpPr>
        <p:spPr/>
        <p:txBody>
          <a:bodyPr/>
          <a:lstStyle/>
          <a:p>
            <a:r>
              <a:rPr lang="en-US" dirty="0"/>
              <a:t>Call all the witnesses needed to establish the foundation necessary to get the test admitted – person who drew blood, testing officer, forensic analyst, state toxicologist, etc.</a:t>
            </a:r>
          </a:p>
        </p:txBody>
      </p:sp>
      <p:sp>
        <p:nvSpPr>
          <p:cNvPr id="5" name="Text Placeholder 4">
            <a:extLst>
              <a:ext uri="{FF2B5EF4-FFF2-40B4-BE49-F238E27FC236}">
                <a16:creationId xmlns:a16="http://schemas.microsoft.com/office/drawing/2014/main" id="{F7C28E6E-5129-4501-B216-2012BCDC7E28}"/>
              </a:ext>
            </a:extLst>
          </p:cNvPr>
          <p:cNvSpPr>
            <a:spLocks noGrp="1"/>
          </p:cNvSpPr>
          <p:nvPr>
            <p:ph type="body" sz="quarter" idx="3"/>
          </p:nvPr>
        </p:nvSpPr>
        <p:spPr/>
        <p:txBody>
          <a:bodyPr/>
          <a:lstStyle/>
          <a:p>
            <a:r>
              <a:rPr lang="en-US" dirty="0"/>
              <a:t>“Short Cut” Method</a:t>
            </a:r>
          </a:p>
        </p:txBody>
      </p:sp>
      <p:sp>
        <p:nvSpPr>
          <p:cNvPr id="6" name="Content Placeholder 5">
            <a:extLst>
              <a:ext uri="{FF2B5EF4-FFF2-40B4-BE49-F238E27FC236}">
                <a16:creationId xmlns:a16="http://schemas.microsoft.com/office/drawing/2014/main" id="{A9489962-0F57-492F-A044-1E313805BEF3}"/>
              </a:ext>
            </a:extLst>
          </p:cNvPr>
          <p:cNvSpPr>
            <a:spLocks noGrp="1"/>
          </p:cNvSpPr>
          <p:nvPr>
            <p:ph sz="quarter" idx="4"/>
          </p:nvPr>
        </p:nvSpPr>
        <p:spPr/>
        <p:txBody>
          <a:bodyPr/>
          <a:lstStyle/>
          <a:p>
            <a:r>
              <a:rPr lang="en-US" dirty="0"/>
              <a:t>Offer the “foundation” documents as authorized by N.D.C.C. </a:t>
            </a:r>
            <a:r>
              <a:rPr lang="en-US" dirty="0">
                <a:latin typeface="Century Gothic" panose="020B0502020202020204" pitchFamily="34" charset="0"/>
              </a:rPr>
              <a:t>§ 39-20-07</a:t>
            </a:r>
          </a:p>
          <a:p>
            <a:r>
              <a:rPr lang="en-US" dirty="0">
                <a:latin typeface="Century Gothic" panose="020B0502020202020204" pitchFamily="34" charset="0"/>
              </a:rPr>
              <a:t>Provide notice as required by </a:t>
            </a:r>
            <a:r>
              <a:rPr lang="en-US" dirty="0" err="1">
                <a:latin typeface="Century Gothic" panose="020B0502020202020204" pitchFamily="34" charset="0"/>
              </a:rPr>
              <a:t>N.D.R.Evid</a:t>
            </a:r>
            <a:r>
              <a:rPr lang="en-US" dirty="0">
                <a:latin typeface="Century Gothic" panose="020B0502020202020204" pitchFamily="34" charset="0"/>
              </a:rPr>
              <a:t>. 707</a:t>
            </a:r>
            <a:endParaRPr lang="en-US" dirty="0"/>
          </a:p>
        </p:txBody>
      </p:sp>
    </p:spTree>
    <p:extLst>
      <p:ext uri="{BB962C8B-B14F-4D97-AF65-F5344CB8AC3E}">
        <p14:creationId xmlns:p14="http://schemas.microsoft.com/office/powerpoint/2010/main" val="373051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TM16401375[[fn=Madison]]</Template>
  <TotalTime>557</TotalTime>
  <Words>1093</Words>
  <Application>Microsoft Office PowerPoint</Application>
  <PresentationFormat>Widescreen</PresentationFormat>
  <Paragraphs>90</Paragraphs>
  <Slides>22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vt:lpstr>
      <vt:lpstr>Century Gothic</vt:lpstr>
      <vt:lpstr>inherit</vt:lpstr>
      <vt:lpstr>Lato</vt:lpstr>
      <vt:lpstr>MS Shell Dlg 2</vt:lpstr>
      <vt:lpstr>Wingdings</vt:lpstr>
      <vt:lpstr>Wingdings 3</vt:lpstr>
      <vt:lpstr>Madison</vt:lpstr>
      <vt:lpstr>Document</vt:lpstr>
      <vt:lpstr>DUI 101</vt:lpstr>
      <vt:lpstr>Getting Started </vt:lpstr>
      <vt:lpstr>Its all about the checklists</vt:lpstr>
      <vt:lpstr>“I Only Had Two Beers”</vt:lpstr>
      <vt:lpstr>How impaired are they?</vt:lpstr>
      <vt:lpstr>Field Sobriety Testing</vt:lpstr>
      <vt:lpstr>The DRE</vt:lpstr>
      <vt:lpstr>Two Beers Manual - Chapter 5   </vt:lpstr>
      <vt:lpstr>Getting the Chemical Test Admitted</vt:lpstr>
      <vt:lpstr>N.D.R.Evid. 707</vt:lpstr>
      <vt:lpstr>PowerPoint Presentation</vt:lpstr>
      <vt:lpstr>Rule 707 Case Law</vt:lpstr>
      <vt:lpstr>What problems are prosecutors facing with Rule 707?</vt:lpstr>
      <vt:lpstr>Back to my checklists</vt:lpstr>
      <vt:lpstr>Foundation Documents</vt:lpstr>
      <vt:lpstr>Foundation Documents</vt:lpstr>
      <vt:lpstr>Foundation Documents</vt:lpstr>
      <vt:lpstr>Foundation Documents</vt:lpstr>
      <vt:lpstr>Discovery – again with the checklists </vt:lpstr>
      <vt:lpstr>Why we do this</vt:lpstr>
      <vt:lpstr>Questions &amp; Comments</vt:lpstr>
      <vt:lpstr>Kristi Pettit Venhuizen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DUI 101</dc:title>
  <dc:creator>Kristi</dc:creator>
  <cp:lastModifiedBy>Kristi</cp:lastModifiedBy>
  <cp:revision>29</cp:revision>
  <dcterms:created xsi:type="dcterms:W3CDTF">2021-06-22T14:31:46Z</dcterms:created>
  <dcterms:modified xsi:type="dcterms:W3CDTF">2021-06-22T23:49:54Z</dcterms:modified>
</cp:coreProperties>
</file>